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3" r:id="rId2"/>
    <p:sldId id="298" r:id="rId3"/>
    <p:sldId id="321" r:id="rId4"/>
    <p:sldId id="323" r:id="rId5"/>
    <p:sldId id="307" r:id="rId6"/>
    <p:sldId id="322" r:id="rId7"/>
    <p:sldId id="318" r:id="rId8"/>
    <p:sldId id="319" r:id="rId9"/>
    <p:sldId id="320" r:id="rId10"/>
    <p:sldId id="328" r:id="rId11"/>
    <p:sldId id="330" r:id="rId12"/>
    <p:sldId id="329" r:id="rId13"/>
    <p:sldId id="324" r:id="rId14"/>
    <p:sldId id="325" r:id="rId15"/>
    <p:sldId id="327" r:id="rId16"/>
    <p:sldId id="260" r:id="rId17"/>
    <p:sldId id="267" r:id="rId18"/>
    <p:sldId id="312" r:id="rId19"/>
    <p:sldId id="263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ka Gamgebeli" initials="LG" lastIdx="1" clrIdx="0">
    <p:extLst>
      <p:ext uri="{19B8F6BF-5375-455C-9EA6-DF929625EA0E}">
        <p15:presenceInfo xmlns:p15="http://schemas.microsoft.com/office/powerpoint/2012/main" userId="S::lika.gamgebeli@undp.org::17e563f5-7e12-425e-991b-457d901116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B5493"/>
    <a:srgbClr val="7A81FF"/>
    <a:srgbClr val="009193"/>
    <a:srgbClr val="F47A3B"/>
    <a:srgbClr val="188E77"/>
    <a:srgbClr val="2886BE"/>
    <a:srgbClr val="0C68BA"/>
    <a:srgbClr val="FFFFFF"/>
    <a:srgbClr val="21B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07"/>
  </p:normalViewPr>
  <p:slideViewPr>
    <p:cSldViewPr snapToGrid="0" snapToObjects="1">
      <p:cViewPr varScale="1">
        <p:scale>
          <a:sx n="105" d="100"/>
          <a:sy n="105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2T15:54:13.101" idx="1">
    <p:pos x="10" y="10"/>
    <p:text>დამატებითი სლაიდი</p:text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0E54-1C76-734A-BEAD-E7890E373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7B63-BB00-A34A-88FE-80F9A57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B2EB4-B134-5947-B93D-59F28876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82EE4-C864-424D-8E78-ABCC543F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510D-A7F9-3E42-9FB5-CE172EFE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6787C-E1DE-8A42-B563-CFA20C2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9DBCA-5AC0-214C-AF5F-434C60FAC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72C6F-DAB0-CB49-8E56-E60501D6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62C3-7FC1-3348-8BB3-781B22B2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D9C1-7D17-9F48-9D94-A6F8EAD4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40E5-B11C-284A-84B9-AC308EB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3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C30B1D-E6A3-B941-A2E6-00E6924E7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70B0D-824D-F14D-B0B7-0679EA9E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38CCB-B037-F44A-8684-6EFF937A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91E-9997-F04F-9644-82B9BBBD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698E-99B4-B249-8BDB-44887E1C04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188E77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7B307-1597-184B-A6AE-31B0C4AA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B4438-8A71-484B-A336-47B6166A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DAFB9-B8AB-0744-83D1-EA2D8E7D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F526-8772-E345-B33C-485EA54A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475A-8782-5B4C-A490-F74C6B01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FCB0-DC7F-134C-8533-01ED206B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6CA5-9F88-1441-AD60-C687C6AB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D2F9-CF64-1947-BF11-3A6346E0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A5A1-2766-DB4C-8FA9-24606AB6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7A61-08A4-334C-867F-D0B6A693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FD70A-EE53-BA49-A7C9-9F3B32F4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10CD9-AF48-7D40-9A13-767DC16EF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841A-DE83-D946-A0A6-F76EE999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818A8-B8B7-BF45-A8D0-CB0B00D9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9011F-68C3-694B-B226-D228E46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3363-8DAC-A549-8ACE-85C4C8FC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AD457-7915-B940-9BAF-B788A42C1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5B2AF-F9CA-534C-81A1-C81718A37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549CB-81FB-D944-91FB-D66E83352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1E31-D220-D747-BFCA-00D3F23F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883DF-0E30-8C46-BF67-E4A991CF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7F726-1C8F-3445-9F26-BF2B2AC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A2306-43E7-3244-A1F7-1337227E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AA44-905E-2C4E-9614-9C90697C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2B570-73B3-474F-851C-856654BC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1D77A-34D3-734A-94F6-54F4D3A4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BD6F2-E01C-174E-B786-F32ED3E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EA7BA-643C-4241-8C6C-4D2C3489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A42B0-BC64-0A49-900B-5F75488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FF9B7-C613-E34E-96AB-8A3990FE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B306-40D7-FD41-BD47-63BE62FC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10AE-9BAA-9044-A87D-FB42B4A3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2B71E-317A-B44C-9C42-64B6E2F2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2D620-6684-A240-A661-B07C8B2A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60C83-84F8-7345-9AE2-46F7B03F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7FAB8-92A5-5A4F-9325-85E8219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627D-042E-614F-9271-ABC1CC2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01D8E-D0A1-F24C-B6E7-CFEB32E6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3328-41A5-9547-A415-7DD9BFE2E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67DE9-F416-4146-85D5-CCD1BB6A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D458-4185-814B-B3EB-1A1A0F1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EF45C-BF59-3249-97EC-C8251B45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8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97310-1ACE-3147-BD8D-E3E77028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88E7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E0E1D-A3AA-8949-962B-CE58C1B8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1915D-0C96-814C-9E0F-4EA74B11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9410-282B-6A4B-B82D-B2EB7552007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442C2-0036-E34E-88F8-09511A0B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F0ED-71E1-3945-BC42-6515D3259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C0FDB-43AE-D54F-86AB-6F27480483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09C20-9B22-884B-B89E-656FF4B8031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6849" y="6053361"/>
            <a:ext cx="3525151" cy="8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50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50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50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50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95EE2-783B-EC41-8208-7F0C77E7FF2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32505" y="2282271"/>
            <a:ext cx="8159496" cy="270283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პირველადი ჯანდაცვის საკოორდინაციო საბჭო</a:t>
            </a:r>
            <a:br>
              <a:rPr lang="ka-GE" sz="36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/>
            </a:r>
            <a:br>
              <a:rPr lang="ka-GE" sz="36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</a:br>
            <a:r>
              <a:rPr lang="ka-GE" sz="2700" b="1" dirty="0" smtClean="0">
                <a:solidFill>
                  <a:srgbClr val="2E5047"/>
                </a:solidFill>
                <a:latin typeface="BPG Banner ExtraSquare Caps" panose="02060504020202060204" pitchFamily="18" charset="0"/>
              </a:rPr>
              <a:t>2020 </a:t>
            </a:r>
            <a:r>
              <a:rPr lang="ka-GE" sz="2700" b="1" dirty="0">
                <a:solidFill>
                  <a:srgbClr val="2E5047"/>
                </a:solidFill>
                <a:latin typeface="BPG Banner ExtraSquare Caps" panose="02060504020202060204" pitchFamily="18" charset="0"/>
              </a:rPr>
              <a:t>წლის 30 აპრილი </a:t>
            </a:r>
            <a:endParaRPr lang="en-US" sz="2700" b="1" dirty="0">
              <a:solidFill>
                <a:srgbClr val="2E5047"/>
              </a:solidFill>
              <a:latin typeface="BPG Banner ExtraSquare Caps" panose="020605040202020602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21AD243-17F6-DD49-971E-097E89FC0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65504" y="3276600"/>
            <a:ext cx="4882896" cy="48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8" y="573770"/>
            <a:ext cx="3864930" cy="113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"/>
    </mc:Choice>
    <mc:Fallback xmlns="">
      <p:transition spd="slow" advTm="45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100" dirty="0" smtClean="0"/>
              <a:t>გამონაკლისები (1)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latin typeface="Sylfaen" panose="010A0502050306030303" pitchFamily="18" charset="0"/>
              </a:rPr>
              <a:t>ქალაქების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მუნიციპალიტეტებში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არსებულ</a:t>
            </a:r>
            <a:r>
              <a:rPr lang="ka-GE" sz="2400" dirty="0"/>
              <a:t>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დაბებ</a:t>
            </a:r>
            <a:r>
              <a:rPr lang="ka-GE" sz="2400" dirty="0"/>
              <a:t>ში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და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 smtClean="0">
                <a:latin typeface="Sylfaen" panose="010A0502050306030303" pitchFamily="18" charset="0"/>
              </a:rPr>
              <a:t>სოფლებში</a:t>
            </a:r>
            <a:r>
              <a:rPr lang="en-US" sz="2400" dirty="0" smtClean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მდებარე</a:t>
            </a:r>
            <a:r>
              <a:rPr lang="en-US" sz="2400" dirty="0">
                <a:latin typeface="Sylfaen" panose="010A0502050306030303" pitchFamily="18" charset="0"/>
              </a:rPr>
              <a:t> სამედიცინო </a:t>
            </a:r>
            <a:r>
              <a:rPr lang="en-US" sz="2400" dirty="0" err="1">
                <a:latin typeface="Sylfaen" panose="010A0502050306030303" pitchFamily="18" charset="0"/>
              </a:rPr>
              <a:t>დაწესებულებებ</a:t>
            </a:r>
            <a:r>
              <a:rPr lang="ka-GE" sz="2400" dirty="0" smtClean="0"/>
              <a:t>ი</a:t>
            </a:r>
          </a:p>
          <a:p>
            <a:endParaRPr lang="ka-GE" dirty="0" smtClean="0"/>
          </a:p>
          <a:p>
            <a:endParaRPr lang="ka-GE" dirty="0"/>
          </a:p>
          <a:p>
            <a:endParaRPr lang="ka-GE" dirty="0" smtClean="0"/>
          </a:p>
          <a:p>
            <a:pPr marL="0" indent="0">
              <a:buNone/>
            </a:pPr>
            <a:r>
              <a:rPr lang="en-US" sz="2400" dirty="0" err="1">
                <a:latin typeface="Sylfaen" panose="010A0502050306030303" pitchFamily="18" charset="0"/>
              </a:rPr>
              <a:t>იძულებით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გადაადგილებულ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პირთა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საოჯახო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მედიცინის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ცენტრებ</a:t>
            </a:r>
            <a:r>
              <a:rPr lang="ka-GE" sz="2400" dirty="0">
                <a:latin typeface="Sylfaen" panose="010A0502050306030303" pitchFamily="18" charset="0"/>
              </a:rPr>
              <a:t>ი</a:t>
            </a:r>
            <a:endParaRPr lang="ka-GE" sz="24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12589"/>
              </p:ext>
            </p:extLst>
          </p:nvPr>
        </p:nvGraphicFramePr>
        <p:xfrm>
          <a:off x="1060704" y="3040412"/>
          <a:ext cx="8961120" cy="733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2896">
                  <a:extLst>
                    <a:ext uri="{9D8B030D-6E8A-4147-A177-3AD203B41FA5}">
                      <a16:colId xmlns:a16="http://schemas.microsoft.com/office/drawing/2014/main" val="4003864107"/>
                    </a:ext>
                  </a:extLst>
                </a:gridCol>
                <a:gridCol w="2615184">
                  <a:extLst>
                    <a:ext uri="{9D8B030D-6E8A-4147-A177-3AD203B41FA5}">
                      <a16:colId xmlns:a16="http://schemas.microsoft.com/office/drawing/2014/main" val="122835326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46005898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შპს "დასტაქარი"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 dirty="0">
                          <a:effectLst/>
                        </a:rPr>
                        <a:t>ქ. თბილისი, სოფ. დიღომი, დიდგორის ქ №75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</a:t>
                      </a:r>
                      <a:r>
                        <a:rPr lang="en-US" sz="1100" u="none" strike="noStrike" dirty="0" smtClean="0">
                          <a:effectLst/>
                        </a:rPr>
                        <a:t>1,9</a:t>
                      </a:r>
                      <a:r>
                        <a:rPr lang="ka-GE" sz="1100" u="none" strike="noStrike" dirty="0" smtClean="0">
                          <a:effectLst/>
                        </a:rPr>
                        <a:t>69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874268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შპს  წყნეთის საექიმო ამბულატორია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 dirty="0">
                          <a:effectLst/>
                        </a:rPr>
                        <a:t>წყნეთი.სტალინის ქ. 27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3,460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3393995"/>
                  </a:ext>
                </a:extLst>
              </a:tr>
              <a:tr h="223234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შპს "კოჯრის საექიმო  ამბულატორია"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 dirty="0">
                          <a:effectLst/>
                        </a:rPr>
                        <a:t>დაბა კოჯორი, ტაბიძის #7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2,370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48118492"/>
                  </a:ext>
                </a:extLst>
              </a:tr>
              <a:tr h="155448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შპს სამედიცინო ამბულატორია „ფონიჭალა“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თბილისი, სოფ. ფონიჭალა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</a:t>
                      </a:r>
                      <a:r>
                        <a:rPr lang="en-US" sz="1100" u="none" strike="noStrike" dirty="0" smtClean="0">
                          <a:effectLst/>
                        </a:rPr>
                        <a:t>3,</a:t>
                      </a:r>
                      <a:r>
                        <a:rPr lang="ka-GE" sz="1100" u="none" strike="noStrike" dirty="0" smtClean="0">
                          <a:effectLst/>
                        </a:rPr>
                        <a:t>416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69687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401461"/>
              </p:ext>
            </p:extLst>
          </p:nvPr>
        </p:nvGraphicFramePr>
        <p:xfrm>
          <a:off x="1060704" y="4825143"/>
          <a:ext cx="8887968" cy="906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2040">
                  <a:extLst>
                    <a:ext uri="{9D8B030D-6E8A-4147-A177-3AD203B41FA5}">
                      <a16:colId xmlns:a16="http://schemas.microsoft.com/office/drawing/2014/main" val="3473858275"/>
                    </a:ext>
                  </a:extLst>
                </a:gridCol>
                <a:gridCol w="2578608">
                  <a:extLst>
                    <a:ext uri="{9D8B030D-6E8A-4147-A177-3AD203B41FA5}">
                      <a16:colId xmlns:a16="http://schemas.microsoft.com/office/drawing/2014/main" val="292205675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5482560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შპს "ზაურ ხუბუტიას სახელობის დევნილთა საოჯახო მედიცინის ცენტრი "დიოსკურია"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თბილისი, გლდანი ილორის ქ.№14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</a:t>
                      </a:r>
                      <a:r>
                        <a:rPr lang="en-US" sz="1100" u="none" strike="noStrike" dirty="0" smtClean="0">
                          <a:effectLst/>
                        </a:rPr>
                        <a:t>3,94</a:t>
                      </a:r>
                      <a:r>
                        <a:rPr lang="ka-GE" sz="1100" u="none" strike="noStrike" dirty="0" smtClean="0">
                          <a:effectLst/>
                        </a:rPr>
                        <a:t>8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373904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 dirty="0">
                          <a:effectLst/>
                        </a:rPr>
                        <a:t>შპს დევნილთა საოჯახო მედიცინის ცენტრი ცხუმი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თბილისი, წყნეთის "გ" ზონა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</a:t>
                      </a:r>
                      <a:r>
                        <a:rPr lang="en-US" sz="1100" u="none" strike="noStrike" dirty="0" smtClean="0">
                          <a:effectLst/>
                        </a:rPr>
                        <a:t>1,79</a:t>
                      </a:r>
                      <a:r>
                        <a:rPr lang="ka-GE" sz="1100" u="none" strike="noStrike" dirty="0" smtClean="0">
                          <a:effectLst/>
                        </a:rPr>
                        <a:t>9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28482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 dirty="0">
                          <a:effectLst/>
                        </a:rPr>
                        <a:t>შპს დევნილთა საოჯახო მედიცინის ცენტრი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ვარკეთილი, კალოუბნის 16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</a:t>
                      </a:r>
                      <a:r>
                        <a:rPr lang="en-US" sz="1100" u="none" strike="noStrike" dirty="0" smtClean="0">
                          <a:effectLst/>
                        </a:rPr>
                        <a:t>8,</a:t>
                      </a:r>
                      <a:r>
                        <a:rPr lang="ka-GE" sz="1100" u="none" strike="noStrike" dirty="0" smtClean="0">
                          <a:effectLst/>
                        </a:rPr>
                        <a:t>836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17857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შპს „საოჯახო მედიცინის ცენტრი - აფხაზეთი“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თბილისი, ლაღიძის №8</a:t>
                      </a:r>
                      <a:endParaRPr lang="ka-G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5,329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9608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 dirty="0">
                          <a:effectLst/>
                        </a:rPr>
                        <a:t>შპს დევნილთა საოჯახო მედიცინის ცენტრი - ბიჭვინთა</a:t>
                      </a:r>
                      <a:endParaRPr lang="ka-G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u="none" strike="noStrike">
                          <a:effectLst/>
                        </a:rPr>
                        <a:t>ქუთაისი, ტოლბუხინის ქ. </a:t>
                      </a:r>
                      <a:r>
                        <a:rPr lang="en-US" sz="900" u="none" strike="noStrike">
                          <a:effectLst/>
                        </a:rPr>
                        <a:t>N15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</a:t>
                      </a:r>
                      <a:r>
                        <a:rPr lang="en-US" sz="1100" u="none" strike="noStrike" dirty="0" smtClean="0">
                          <a:effectLst/>
                        </a:rPr>
                        <a:t>5,</a:t>
                      </a:r>
                      <a:r>
                        <a:rPr lang="ka-GE" sz="1100" u="none" strike="noStrike" dirty="0" smtClean="0">
                          <a:effectLst/>
                        </a:rPr>
                        <a:t>5</a:t>
                      </a:r>
                      <a:r>
                        <a:rPr lang="en-US" sz="1100" u="none" strike="noStrike" dirty="0" smtClean="0">
                          <a:effectLst/>
                        </a:rPr>
                        <a:t>45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694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22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100" dirty="0" smtClean="0"/>
              <a:t>გამონაკლისები (2)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>
                <a:latin typeface="Sylfaen" panose="010A0502050306030303" pitchFamily="18" charset="0"/>
              </a:rPr>
              <a:t>გეოგრაფიული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ხელმისაწვდომობის</a:t>
            </a:r>
            <a:r>
              <a:rPr lang="en-US" sz="2400" dirty="0">
                <a:latin typeface="Sylfaen" panose="010A0502050306030303" pitchFamily="18" charset="0"/>
              </a:rPr>
              <a:t> </a:t>
            </a:r>
            <a:r>
              <a:rPr lang="en-US" sz="2400" dirty="0" err="1">
                <a:latin typeface="Sylfaen" panose="010A0502050306030303" pitchFamily="18" charset="0"/>
              </a:rPr>
              <a:t>გათვალისწინებით</a:t>
            </a:r>
            <a:endParaRPr lang="ka-GE" dirty="0" smtClean="0"/>
          </a:p>
          <a:p>
            <a:endParaRPr lang="ka-G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10691"/>
              </p:ext>
            </p:extLst>
          </p:nvPr>
        </p:nvGraphicFramePr>
        <p:xfrm>
          <a:off x="838200" y="2788920"/>
          <a:ext cx="10515600" cy="2566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4416">
                  <a:extLst>
                    <a:ext uri="{9D8B030D-6E8A-4147-A177-3AD203B41FA5}">
                      <a16:colId xmlns:a16="http://schemas.microsoft.com/office/drawing/2014/main" val="1145266699"/>
                    </a:ext>
                  </a:extLst>
                </a:gridCol>
                <a:gridCol w="3717815">
                  <a:extLst>
                    <a:ext uri="{9D8B030D-6E8A-4147-A177-3AD203B41FA5}">
                      <a16:colId xmlns:a16="http://schemas.microsoft.com/office/drawing/2014/main" val="2739744994"/>
                    </a:ext>
                  </a:extLst>
                </a:gridCol>
                <a:gridCol w="4234143">
                  <a:extLst>
                    <a:ext uri="{9D8B030D-6E8A-4147-A177-3AD203B41FA5}">
                      <a16:colId xmlns:a16="http://schemas.microsoft.com/office/drawing/2014/main" val="3787085572"/>
                    </a:ext>
                  </a:extLst>
                </a:gridCol>
                <a:gridCol w="759226">
                  <a:extLst>
                    <a:ext uri="{9D8B030D-6E8A-4147-A177-3AD203B41FA5}">
                      <a16:colId xmlns:a16="http://schemas.microsoft.com/office/drawing/2014/main" val="5476346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გლდანი-ნაძალადევი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"თბ.  №24   ბავშვთა პოლიკლინიკა"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ლიბანის №1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8,84</a:t>
                      </a:r>
                      <a:r>
                        <a:rPr lang="ka-GE" sz="1400" u="none" strike="noStrike" dirty="0" smtClean="0">
                          <a:effectLst/>
                        </a:rPr>
                        <a:t>5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4780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გლდანი-ნაძალადევი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დიაგნოსტიკური ცენტრი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ზაჰესი, კასკადის ქუჩა </a:t>
                      </a:r>
                      <a:r>
                        <a:rPr lang="en-US" sz="1400" u="none" strike="noStrike" dirty="0">
                          <a:effectLst/>
                        </a:rPr>
                        <a:t>N41-</a:t>
                      </a:r>
                      <a:r>
                        <a:rPr lang="ka-GE" sz="1400" u="none" strike="noStrike" dirty="0">
                          <a:effectLst/>
                        </a:rPr>
                        <a:t>ის მიმდებარე.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2,052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8497170"/>
                  </a:ext>
                </a:extLst>
              </a:tr>
              <a:tr h="222504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ვაკე-საბურთალო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"ქ. თბილისის  № 14 შერეული პოლიკლინიკა"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ვაშლიჯვარი, 14–ბ კორპ. </a:t>
                      </a:r>
                      <a:r>
                        <a:rPr lang="en-US" sz="1400" u="none" strike="noStrike" dirty="0">
                          <a:effectLst/>
                        </a:rPr>
                        <a:t>I </a:t>
                      </a:r>
                      <a:r>
                        <a:rPr lang="ka-GE" sz="1400" u="none" strike="noStrike" dirty="0">
                          <a:effectLst/>
                        </a:rPr>
                        <a:t>სართული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4,44</a:t>
                      </a:r>
                      <a:r>
                        <a:rPr lang="ka-GE" sz="1400" u="none" strike="noStrike" dirty="0" smtClean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951256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ისანი-სამგორი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 მოზრდილთა 25-ე პოლიკლინიკა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 ჭიჭინაძის</a:t>
                      </a:r>
                      <a:r>
                        <a:rPr lang="en-US" sz="1400" u="none" strike="noStrike" dirty="0">
                          <a:effectLst/>
                        </a:rPr>
                        <a:t>N11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8,90</a:t>
                      </a:r>
                      <a:r>
                        <a:rPr lang="ka-GE" sz="1400" u="none" strike="noStrike" dirty="0" smtClean="0">
                          <a:effectLst/>
                        </a:rPr>
                        <a:t>8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081918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ისანი-სამგორი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შპს ლილოს სამედიცინო ცენტრი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 თბილისი, ლილოს დასახლება; ფრანგულიანის ქ. </a:t>
                      </a:r>
                      <a:r>
                        <a:rPr lang="en-US" sz="1400" u="none" strike="noStrike" dirty="0">
                          <a:effectLst/>
                        </a:rPr>
                        <a:t>N19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7,053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28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ძველი თბილისი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უნიკა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თბილისი,ვ,გორგასალის ქ </a:t>
                      </a:r>
                      <a:r>
                        <a:rPr lang="en-US" sz="1400" u="none" strike="noStrike" dirty="0">
                          <a:effectLst/>
                        </a:rPr>
                        <a:t>N8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en-US" sz="1400" u="none" strike="noStrike" dirty="0" smtClean="0">
                          <a:effectLst/>
                        </a:rPr>
                        <a:t>5,1</a:t>
                      </a:r>
                      <a:r>
                        <a:rPr lang="ka-GE" sz="1400" u="none" strike="noStrike" dirty="0" smtClean="0">
                          <a:effectLst/>
                        </a:rPr>
                        <a:t>4</a:t>
                      </a:r>
                      <a:r>
                        <a:rPr lang="en-US" sz="1400" u="none" strike="noStrike" dirty="0" smtClean="0">
                          <a:effectLst/>
                        </a:rPr>
                        <a:t>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4059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ძველი თბილისი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"ჯანმრთელობა"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თბილისი, ფონიჭალა №3, მე-20 კორ.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    </a:t>
                      </a:r>
                      <a:r>
                        <a:rPr lang="ka-GE" sz="1400" u="none" strike="noStrike" dirty="0" smtClean="0">
                          <a:effectLst/>
                        </a:rPr>
                        <a:t>3,297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3551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ბათუმი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>
                          <a:effectLst/>
                        </a:rPr>
                        <a:t>შპს მახინჯაურის მრავალპროფილიანი პოლიკლინიკა</a:t>
                      </a:r>
                      <a:endParaRPr lang="ka-G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u="none" strike="noStrike" dirty="0">
                          <a:effectLst/>
                        </a:rPr>
                        <a:t>ქ. ბათუმი, თამარ  მეფის გამზირი, შესახვევი </a:t>
                      </a:r>
                      <a:r>
                        <a:rPr lang="en-US" sz="1400" u="none" strike="noStrike" dirty="0">
                          <a:effectLst/>
                        </a:rPr>
                        <a:t>III, N17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400" u="none" strike="noStrike" dirty="0" smtClean="0">
                          <a:effectLst/>
                        </a:rPr>
                        <a:t>    6,412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788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40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030" y="431152"/>
            <a:ext cx="8289106" cy="5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808" y="439047"/>
            <a:ext cx="8316843" cy="57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5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4C55-691E-2746-9B95-1919A9C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126"/>
            <a:ext cx="11375136" cy="1211884"/>
          </a:xfrm>
          <a:solidFill>
            <a:srgbClr val="188E77"/>
          </a:solidFill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პჯდ მომსახურება </a:t>
            </a:r>
            <a:r>
              <a:rPr lang="ka-GE" sz="3600" dirty="0"/>
              <a:t>ქ. </a:t>
            </a:r>
            <a:r>
              <a:rPr lang="ka-GE" sz="3600" dirty="0" smtClean="0"/>
              <a:t>ბათუმში 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C40733-DDF3-CC42-9C19-EC8833C80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2030"/>
              </p:ext>
            </p:extLst>
          </p:nvPr>
        </p:nvGraphicFramePr>
        <p:xfrm>
          <a:off x="212033" y="1736033"/>
          <a:ext cx="11767933" cy="17388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84663">
                  <a:extLst>
                    <a:ext uri="{9D8B030D-6E8A-4147-A177-3AD203B41FA5}">
                      <a16:colId xmlns:a16="http://schemas.microsoft.com/office/drawing/2014/main" val="1423215358"/>
                    </a:ext>
                  </a:extLst>
                </a:gridCol>
                <a:gridCol w="886968">
                  <a:extLst>
                    <a:ext uri="{9D8B030D-6E8A-4147-A177-3AD203B41FA5}">
                      <a16:colId xmlns:a16="http://schemas.microsoft.com/office/drawing/2014/main" val="2448525959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954576465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568700919"/>
                    </a:ext>
                  </a:extLst>
                </a:gridCol>
                <a:gridCol w="1084323">
                  <a:extLst>
                    <a:ext uri="{9D8B030D-6E8A-4147-A177-3AD203B41FA5}">
                      <a16:colId xmlns:a16="http://schemas.microsoft.com/office/drawing/2014/main" val="2070225776"/>
                    </a:ext>
                  </a:extLst>
                </a:gridCol>
                <a:gridCol w="664170">
                  <a:extLst>
                    <a:ext uri="{9D8B030D-6E8A-4147-A177-3AD203B41FA5}">
                      <a16:colId xmlns:a16="http://schemas.microsoft.com/office/drawing/2014/main" val="4262656453"/>
                    </a:ext>
                  </a:extLst>
                </a:gridCol>
                <a:gridCol w="664170">
                  <a:extLst>
                    <a:ext uri="{9D8B030D-6E8A-4147-A177-3AD203B41FA5}">
                      <a16:colId xmlns:a16="http://schemas.microsoft.com/office/drawing/2014/main" val="149574132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677565039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858903074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81059062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2660475891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552010794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3075492708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20332112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409558532"/>
                    </a:ext>
                  </a:extLst>
                </a:gridCol>
                <a:gridCol w="782771">
                  <a:extLst>
                    <a:ext uri="{9D8B030D-6E8A-4147-A177-3AD203B41FA5}">
                      <a16:colId xmlns:a16="http://schemas.microsoft.com/office/drawing/2014/main" val="941470111"/>
                    </a:ext>
                  </a:extLst>
                </a:gridCol>
              </a:tblGrid>
              <a:tr h="47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მონაწილე 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რეგისტრირებული  ბენეფიციარი სულ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მოსახლეობის საერთო რაოდენობა</a:t>
                      </a:r>
                      <a:endParaRPr lang="ka-GE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&lt;5,000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5,000-8,000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8,000-10,000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10,000-13,000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&gt;13,000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რეგისტრი-რებულთა % მოსახლეობის საერთო რაოდენობიდან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8797"/>
                  </a:ext>
                </a:extLst>
              </a:tr>
              <a:tr h="912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სულ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ძირითადი პაკეტი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4760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ბათუმი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175.487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142.264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163.400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11.493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7.042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8.001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115.728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87%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34023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92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4C55-691E-2746-9B95-1919A9C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126"/>
            <a:ext cx="11375136" cy="1211884"/>
          </a:xfrm>
          <a:solidFill>
            <a:srgbClr val="188E77"/>
          </a:solidFill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პჯდ </a:t>
            </a:r>
            <a:r>
              <a:rPr lang="ka-GE" sz="3600" dirty="0"/>
              <a:t>მომსახურება ქ. თბილისში, ქ. ბათუმში, ქ.ქუთაისში 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C40733-DDF3-CC42-9C19-EC8833C80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66246"/>
              </p:ext>
            </p:extLst>
          </p:nvPr>
        </p:nvGraphicFramePr>
        <p:xfrm>
          <a:off x="212033" y="1736033"/>
          <a:ext cx="11767933" cy="424974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6713">
                  <a:extLst>
                    <a:ext uri="{9D8B030D-6E8A-4147-A177-3AD203B41FA5}">
                      <a16:colId xmlns:a16="http://schemas.microsoft.com/office/drawing/2014/main" val="1423215358"/>
                    </a:ext>
                  </a:extLst>
                </a:gridCol>
                <a:gridCol w="579831">
                  <a:extLst>
                    <a:ext uri="{9D8B030D-6E8A-4147-A177-3AD203B41FA5}">
                      <a16:colId xmlns:a16="http://schemas.microsoft.com/office/drawing/2014/main" val="2448525959"/>
                    </a:ext>
                  </a:extLst>
                </a:gridCol>
                <a:gridCol w="801221">
                  <a:extLst>
                    <a:ext uri="{9D8B030D-6E8A-4147-A177-3AD203B41FA5}">
                      <a16:colId xmlns:a16="http://schemas.microsoft.com/office/drawing/2014/main" val="954576465"/>
                    </a:ext>
                  </a:extLst>
                </a:gridCol>
                <a:gridCol w="801221">
                  <a:extLst>
                    <a:ext uri="{9D8B030D-6E8A-4147-A177-3AD203B41FA5}">
                      <a16:colId xmlns:a16="http://schemas.microsoft.com/office/drawing/2014/main" val="568700919"/>
                    </a:ext>
                  </a:extLst>
                </a:gridCol>
                <a:gridCol w="822304">
                  <a:extLst>
                    <a:ext uri="{9D8B030D-6E8A-4147-A177-3AD203B41FA5}">
                      <a16:colId xmlns:a16="http://schemas.microsoft.com/office/drawing/2014/main" val="2070225776"/>
                    </a:ext>
                  </a:extLst>
                </a:gridCol>
                <a:gridCol w="664170">
                  <a:extLst>
                    <a:ext uri="{9D8B030D-6E8A-4147-A177-3AD203B41FA5}">
                      <a16:colId xmlns:a16="http://schemas.microsoft.com/office/drawing/2014/main" val="4262656453"/>
                    </a:ext>
                  </a:extLst>
                </a:gridCol>
                <a:gridCol w="664170">
                  <a:extLst>
                    <a:ext uri="{9D8B030D-6E8A-4147-A177-3AD203B41FA5}">
                      <a16:colId xmlns:a16="http://schemas.microsoft.com/office/drawing/2014/main" val="149574132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677565039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858903074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81059062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2660475891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552010794"/>
                    </a:ext>
                  </a:extLst>
                </a:gridCol>
                <a:gridCol w="643086">
                  <a:extLst>
                    <a:ext uri="{9D8B030D-6E8A-4147-A177-3AD203B41FA5}">
                      <a16:colId xmlns:a16="http://schemas.microsoft.com/office/drawing/2014/main" val="3075492708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203321123"/>
                    </a:ext>
                  </a:extLst>
                </a:gridCol>
                <a:gridCol w="695797">
                  <a:extLst>
                    <a:ext uri="{9D8B030D-6E8A-4147-A177-3AD203B41FA5}">
                      <a16:colId xmlns:a16="http://schemas.microsoft.com/office/drawing/2014/main" val="3409558532"/>
                    </a:ext>
                  </a:extLst>
                </a:gridCol>
                <a:gridCol w="782771">
                  <a:extLst>
                    <a:ext uri="{9D8B030D-6E8A-4147-A177-3AD203B41FA5}">
                      <a16:colId xmlns:a16="http://schemas.microsoft.com/office/drawing/2014/main" val="941470111"/>
                    </a:ext>
                  </a:extLst>
                </a:gridCol>
              </a:tblGrid>
              <a:tr h="47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მონაწილე 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რეგისტრირებული  ბენეფიციარი სულ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მოსახლეობის საერთო რაოდენობა</a:t>
                      </a:r>
                      <a:endParaRPr lang="ka-GE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&lt;5,000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5,000-8,000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8,000-10,000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10,000-13,000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000" b="1" u="none" strike="noStrike">
                          <a:solidFill>
                            <a:schemeClr val="bg1"/>
                          </a:solidFill>
                          <a:effectLst/>
                        </a:rPr>
                        <a:t>&gt;13,000</a:t>
                      </a:r>
                      <a:endParaRPr lang="tr-TR" sz="10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რეგისტრი-რებულთა % მოსახლეობის საერთო რაოდენობიდან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8797"/>
                  </a:ext>
                </a:extLst>
              </a:tr>
              <a:tr h="912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სულ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ძირითადი პაკეტი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14760"/>
                  </a:ext>
                </a:extLst>
              </a:tr>
              <a:tr h="374768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თბილისი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112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959.275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954.629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1.150.516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55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97.587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18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114.635 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62.111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6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67176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26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613.120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83%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049230136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გლდანი-ნაძალადევი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268.270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267.722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 321.961 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17.867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38.955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26.730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184.170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83%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86761167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დიდუბე-ჩუღურეთი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144.335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144.148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151.650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14.913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18.053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11.023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100.159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95%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127862699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ვაკე-საბურთალო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206.435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205.793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268.801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27.101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27.567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23.152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127.973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77%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40619749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ისანი-სამგორი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253.818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251.390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295.363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25.726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24.977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25.806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33.001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141.880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85%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3555928208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მღაწმინდა-კრწანისი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 86.417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 85.576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112.740 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11.980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5.083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9.575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58.938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000" u="none" strike="noStrike">
                          <a:effectLst/>
                        </a:rPr>
                        <a:t>76%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b"/>
                </a:tc>
                <a:extLst>
                  <a:ext uri="{0D108BD9-81ED-4DB2-BD59-A6C34878D82A}">
                    <a16:rowId xmlns:a16="http://schemas.microsoft.com/office/drawing/2014/main" val="1553022084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ბათუმი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9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175.487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142.264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            163.400 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11.493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7.042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8.001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4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115.728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>
                          <a:effectLst/>
                        </a:rPr>
                        <a:t>87%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340236211"/>
                  </a:ext>
                </a:extLst>
              </a:tr>
              <a:tr h="356029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ქუთაისი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13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177.953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157.960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            141.000 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4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5.240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12.275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18.327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5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122.118</a:t>
                      </a:r>
                      <a:endParaRPr lang="tr-TR" sz="1000" b="1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r-TR" sz="1000" u="none" strike="noStrike" dirty="0">
                          <a:effectLst/>
                        </a:rPr>
                        <a:t>112%</a:t>
                      </a:r>
                      <a:endParaRPr lang="tr-TR" sz="1000" b="0" i="0" u="none" strike="noStrike" dirty="0">
                        <a:solidFill>
                          <a:srgbClr val="C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/>
                </a:tc>
                <a:extLst>
                  <a:ext uri="{0D108BD9-81ED-4DB2-BD59-A6C34878D82A}">
                    <a16:rowId xmlns:a16="http://schemas.microsoft.com/office/drawing/2014/main" val="195796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25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4C55-691E-2746-9B95-1919A9C3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884"/>
          </a:xfrm>
          <a:solidFill>
            <a:srgbClr val="188E77"/>
          </a:solidFill>
        </p:spPr>
        <p:txBody>
          <a:bodyPr>
            <a:normAutofit fontScale="90000"/>
          </a:bodyPr>
          <a:lstStyle/>
          <a:p>
            <a:r>
              <a:rPr lang="ka-GE" dirty="0"/>
              <a:t>პირველადი ჯანდაცვის მომსახურება ქ.ქუთაისში - ანალიზი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B968E4-9A94-8C4F-B9F5-CDAA31AA6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073545"/>
              </p:ext>
            </p:extLst>
          </p:nvPr>
        </p:nvGraphicFramePr>
        <p:xfrm>
          <a:off x="106017" y="2027582"/>
          <a:ext cx="11979972" cy="2716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287">
                  <a:extLst>
                    <a:ext uri="{9D8B030D-6E8A-4147-A177-3AD203B41FA5}">
                      <a16:colId xmlns:a16="http://schemas.microsoft.com/office/drawing/2014/main" val="1650389556"/>
                    </a:ext>
                  </a:extLst>
                </a:gridCol>
                <a:gridCol w="1117068">
                  <a:extLst>
                    <a:ext uri="{9D8B030D-6E8A-4147-A177-3AD203B41FA5}">
                      <a16:colId xmlns:a16="http://schemas.microsoft.com/office/drawing/2014/main" val="4040202571"/>
                    </a:ext>
                  </a:extLst>
                </a:gridCol>
                <a:gridCol w="815658">
                  <a:extLst>
                    <a:ext uri="{9D8B030D-6E8A-4147-A177-3AD203B41FA5}">
                      <a16:colId xmlns:a16="http://schemas.microsoft.com/office/drawing/2014/main" val="1655287558"/>
                    </a:ext>
                  </a:extLst>
                </a:gridCol>
                <a:gridCol w="729489">
                  <a:extLst>
                    <a:ext uri="{9D8B030D-6E8A-4147-A177-3AD203B41FA5}">
                      <a16:colId xmlns:a16="http://schemas.microsoft.com/office/drawing/2014/main" val="3215788028"/>
                    </a:ext>
                  </a:extLst>
                </a:gridCol>
                <a:gridCol w="900851">
                  <a:extLst>
                    <a:ext uri="{9D8B030D-6E8A-4147-A177-3AD203B41FA5}">
                      <a16:colId xmlns:a16="http://schemas.microsoft.com/office/drawing/2014/main" val="3800067483"/>
                    </a:ext>
                  </a:extLst>
                </a:gridCol>
                <a:gridCol w="698575">
                  <a:extLst>
                    <a:ext uri="{9D8B030D-6E8A-4147-A177-3AD203B41FA5}">
                      <a16:colId xmlns:a16="http://schemas.microsoft.com/office/drawing/2014/main" val="1897104807"/>
                    </a:ext>
                  </a:extLst>
                </a:gridCol>
                <a:gridCol w="676138">
                  <a:extLst>
                    <a:ext uri="{9D8B030D-6E8A-4147-A177-3AD203B41FA5}">
                      <a16:colId xmlns:a16="http://schemas.microsoft.com/office/drawing/2014/main" val="1225328548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90002419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1709226949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1805903976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1415592332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4240576134"/>
                    </a:ext>
                  </a:extLst>
                </a:gridCol>
                <a:gridCol w="654674">
                  <a:extLst>
                    <a:ext uri="{9D8B030D-6E8A-4147-A177-3AD203B41FA5}">
                      <a16:colId xmlns:a16="http://schemas.microsoft.com/office/drawing/2014/main" val="434664243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3199680152"/>
                    </a:ext>
                  </a:extLst>
                </a:gridCol>
                <a:gridCol w="708334">
                  <a:extLst>
                    <a:ext uri="{9D8B030D-6E8A-4147-A177-3AD203B41FA5}">
                      <a16:colId xmlns:a16="http://schemas.microsoft.com/office/drawing/2014/main" val="3503761113"/>
                    </a:ext>
                  </a:extLst>
                </a:gridCol>
                <a:gridCol w="796874">
                  <a:extLst>
                    <a:ext uri="{9D8B030D-6E8A-4147-A177-3AD203B41FA5}">
                      <a16:colId xmlns:a16="http://schemas.microsoft.com/office/drawing/2014/main" val="3689747492"/>
                    </a:ext>
                  </a:extLst>
                </a:gridCol>
              </a:tblGrid>
              <a:tr h="10502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მონაწილე დაწესე-ბულება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რეგისტრირებული  ბენეფიციარი სულ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მოსახლეობის საერთო რაოდენობა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B5A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&lt;5,000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5,000-8,000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8,000-10,000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10,000-13,000</a:t>
                      </a:r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>
                          <a:solidFill>
                            <a:schemeClr val="bg1"/>
                          </a:solidFill>
                          <a:effectLst/>
                        </a:rPr>
                        <a:t>&gt;13,000</a:t>
                      </a:r>
                      <a:endParaRPr lang="tr-TR" sz="12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>
                          <a:solidFill>
                            <a:schemeClr val="bg1"/>
                          </a:solidFill>
                          <a:effectLst/>
                        </a:rPr>
                        <a:t>რეგისტრი-რებულთა % მოსახლეობის საერთო რაოდენობიდან</a:t>
                      </a:r>
                      <a:endParaRPr lang="ka-GE" sz="1200" b="1" i="0" u="none" strike="noStrike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339297"/>
                  </a:ext>
                </a:extLst>
              </a:tr>
              <a:tr h="829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სულ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ძირითადი პაკეტი</a:t>
                      </a:r>
                      <a:endParaRPr lang="ka-GE" sz="1200" b="1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დაწესე-ბულება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a-GE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ბენეფი-ციარები</a:t>
                      </a:r>
                      <a:endParaRPr lang="ka-GE" sz="1200" b="0" i="0" u="none" strike="noStrike" dirty="0">
                        <a:solidFill>
                          <a:schemeClr val="bg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5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86334"/>
                  </a:ext>
                </a:extLst>
              </a:tr>
              <a:tr h="836933">
                <a:tc>
                  <a:txBody>
                    <a:bodyPr/>
                    <a:lstStyle/>
                    <a:p>
                      <a:pPr algn="l" rtl="0" fontAlgn="ctr"/>
                      <a:r>
                        <a:rPr lang="ka-GE" sz="1200" u="none" strike="noStrike" dirty="0">
                          <a:effectLst/>
                        </a:rPr>
                        <a:t>ქუთაისი</a:t>
                      </a:r>
                      <a:endParaRPr lang="ka-GE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13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177.953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157.960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            141.000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5.240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12.275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18.327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 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5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122.118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u="none" strike="noStrike" dirty="0">
                          <a:effectLst/>
                        </a:rPr>
                        <a:t>112%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marL="7511" marR="7511" marT="75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0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33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C22D9E-A5DC-B74D-8EA9-B42575DF4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83"/>
          <a:stretch/>
        </p:blipFill>
        <p:spPr>
          <a:xfrm>
            <a:off x="-15498" y="10"/>
            <a:ext cx="12191980" cy="6857990"/>
          </a:xfrm>
          <a:prstGeom prst="rect">
            <a:avLst/>
          </a:prstGeom>
        </p:spPr>
      </p:pic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98F88FFE-E3DD-0A4D-82FE-EF68AEBE7793}"/>
              </a:ext>
            </a:extLst>
          </p:cNvPr>
          <p:cNvSpPr/>
          <p:nvPr/>
        </p:nvSpPr>
        <p:spPr>
          <a:xfrm>
            <a:off x="247973" y="4819973"/>
            <a:ext cx="3611105" cy="1782305"/>
          </a:xfrm>
          <a:prstGeom prst="rightArrowCallout">
            <a:avLst/>
          </a:prstGeom>
          <a:solidFill>
            <a:srgbClr val="DDDDDD">
              <a:alpha val="0"/>
            </a:srgbClr>
          </a:solidFill>
          <a:ln w="38100">
            <a:solidFill>
              <a:srgbClr val="0B549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0C631-BA8C-3B4D-93B6-8F1D32414903}"/>
              </a:ext>
            </a:extLst>
          </p:cNvPr>
          <p:cNvSpPr txBox="1"/>
          <p:nvPr/>
        </p:nvSpPr>
        <p:spPr>
          <a:xfrm>
            <a:off x="4107031" y="5573939"/>
            <a:ext cx="3006691" cy="646331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accent5"/>
                </a:solidFill>
              </a:rPr>
              <a:t>შეზღუდულია პაციენტების შედინება დაგადინება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CFA2-2510-3C41-8C0E-40E10BD2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77" y="2120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6000" dirty="0"/>
              <a:t>მადლობა ყურადღებისთვის!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779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საყოველთაო ჯანდაცვის პროგრამა - პჯდ სერვისების განვითარების ტენდენციები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18832" y="2333501"/>
            <a:ext cx="1769590" cy="2349546"/>
            <a:chOff x="9921130" y="1088208"/>
            <a:chExt cx="1769590" cy="2349546"/>
          </a:xfrm>
          <a:noFill/>
        </p:grpSpPr>
        <p:sp>
          <p:nvSpPr>
            <p:cNvPr id="17" name="Rounded Rectangle 16"/>
            <p:cNvSpPr/>
            <p:nvPr/>
          </p:nvSpPr>
          <p:spPr>
            <a:xfrm>
              <a:off x="9921130" y="1088208"/>
              <a:ext cx="1769590" cy="23495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9972960" y="1140038"/>
              <a:ext cx="1665930" cy="2245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a-GE" sz="1600" b="1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5838" y="2333501"/>
            <a:ext cx="2148700" cy="2349546"/>
            <a:chOff x="615458" y="2333501"/>
            <a:chExt cx="2148700" cy="2349546"/>
          </a:xfrm>
          <a:solidFill>
            <a:srgbClr val="21B5A2"/>
          </a:solidFill>
        </p:grpSpPr>
        <p:grpSp>
          <p:nvGrpSpPr>
            <p:cNvPr id="4" name="Group 3"/>
            <p:cNvGrpSpPr/>
            <p:nvPr/>
          </p:nvGrpSpPr>
          <p:grpSpPr>
            <a:xfrm>
              <a:off x="615458" y="2333501"/>
              <a:ext cx="1769590" cy="2349546"/>
              <a:chOff x="11422" y="1088208"/>
              <a:chExt cx="1769590" cy="2349546"/>
            </a:xfrm>
            <a:grpFill/>
          </p:grpSpPr>
          <p:sp>
            <p:nvSpPr>
              <p:cNvPr id="5" name="Rounded Rectangle 4"/>
              <p:cNvSpPr/>
              <p:nvPr/>
            </p:nvSpPr>
            <p:spPr>
              <a:xfrm>
                <a:off x="11422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Rounded Rectangle 4"/>
              <p:cNvSpPr/>
              <p:nvPr/>
            </p:nvSpPr>
            <p:spPr>
              <a:xfrm>
                <a:off x="63252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2013 თებერვალი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საყოველთაო ჯანდაცვის პროგრამა</a:t>
                </a:r>
                <a:endParaRPr lang="en-US" sz="1600" b="1" kern="1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389005" y="3476500"/>
              <a:ext cx="375153" cy="438858"/>
              <a:chOff x="1957972" y="2043552"/>
              <a:chExt cx="375153" cy="438858"/>
            </a:xfrm>
            <a:grpFill/>
          </p:grpSpPr>
          <p:sp>
            <p:nvSpPr>
              <p:cNvPr id="20" name="Right Arrow 19"/>
              <p:cNvSpPr/>
              <p:nvPr/>
            </p:nvSpPr>
            <p:spPr>
              <a:xfrm>
                <a:off x="195797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>
                <a:off x="1957972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48396" y="2325956"/>
            <a:ext cx="2310998" cy="2349546"/>
            <a:chOff x="3014270" y="2325956"/>
            <a:chExt cx="2144743" cy="2349546"/>
          </a:xfrm>
          <a:solidFill>
            <a:srgbClr val="21B5A2"/>
          </a:solidFill>
        </p:grpSpPr>
        <p:grpSp>
          <p:nvGrpSpPr>
            <p:cNvPr id="7" name="Group 6"/>
            <p:cNvGrpSpPr/>
            <p:nvPr/>
          </p:nvGrpSpPr>
          <p:grpSpPr>
            <a:xfrm>
              <a:off x="3014270" y="2325956"/>
              <a:ext cx="1769590" cy="2349546"/>
              <a:chOff x="2488849" y="1088208"/>
              <a:chExt cx="1769590" cy="2349546"/>
            </a:xfrm>
            <a:grpFill/>
          </p:grpSpPr>
          <p:sp>
            <p:nvSpPr>
              <p:cNvPr id="8" name="Rounded Rectangle 7"/>
              <p:cNvSpPr/>
              <p:nvPr/>
            </p:nvSpPr>
            <p:spPr>
              <a:xfrm>
                <a:off x="2488849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1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540679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2017 მარტი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სერვისების და სპეციალისტების ოპტიმიზაცია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პჯდ გუნდთან მიმაგრებული ბენეფიციარები 2,500</a:t>
                </a:r>
                <a:endParaRPr lang="en-US" sz="1600" b="1" kern="12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83860" y="3500729"/>
              <a:ext cx="375153" cy="438858"/>
              <a:chOff x="4435398" y="2043552"/>
              <a:chExt cx="375153" cy="438858"/>
            </a:xfrm>
            <a:grpFill/>
          </p:grpSpPr>
          <p:sp>
            <p:nvSpPr>
              <p:cNvPr id="23" name="Right Arrow 22"/>
              <p:cNvSpPr/>
              <p:nvPr/>
            </p:nvSpPr>
            <p:spPr>
              <a:xfrm>
                <a:off x="4435398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lnRef>
              <a:fill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fillRef>
              <a:effectRef idx="3">
                <a:schemeClr val="accent1">
                  <a:shade val="90000"/>
                  <a:hueOff val="125037"/>
                  <a:satOff val="-2309"/>
                  <a:lumOff val="1070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>
                <a:off x="4435398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382835" y="2385331"/>
            <a:ext cx="2148702" cy="2349546"/>
            <a:chOff x="5282455" y="2385331"/>
            <a:chExt cx="2148702" cy="2349546"/>
          </a:xfrm>
          <a:solidFill>
            <a:srgbClr val="21B5A2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5282455" y="2385331"/>
              <a:ext cx="1769590" cy="2349546"/>
              <a:chOff x="4966276" y="1088208"/>
              <a:chExt cx="1769590" cy="2349546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4966276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5018106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2019 ნოემბერში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სელექციის ახალი კრიტერიუმების გამოცხადება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056004" y="3493430"/>
              <a:ext cx="375153" cy="438858"/>
              <a:chOff x="6912825" y="2043552"/>
              <a:chExt cx="375153" cy="438858"/>
            </a:xfrm>
            <a:grpFill/>
          </p:grpSpPr>
          <p:sp>
            <p:nvSpPr>
              <p:cNvPr id="26" name="Right Arrow 25"/>
              <p:cNvSpPr/>
              <p:nvPr/>
            </p:nvSpPr>
            <p:spPr>
              <a:xfrm>
                <a:off x="6912825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lnRef>
              <a:fill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fillRef>
              <a:effectRef idx="3">
                <a:schemeClr val="accent1">
                  <a:shade val="90000"/>
                  <a:hueOff val="250074"/>
                  <a:satOff val="-4618"/>
                  <a:lumOff val="2141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>
                <a:off x="6912825" y="2131324"/>
                <a:ext cx="262607" cy="2633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615394" y="2333501"/>
            <a:ext cx="2921198" cy="2349546"/>
            <a:chOff x="7515014" y="2333501"/>
            <a:chExt cx="2144743" cy="2349546"/>
          </a:xfrm>
          <a:solidFill>
            <a:srgbClr val="21B5A2"/>
          </a:solidFill>
        </p:grpSpPr>
        <p:grpSp>
          <p:nvGrpSpPr>
            <p:cNvPr id="13" name="Group 12"/>
            <p:cNvGrpSpPr/>
            <p:nvPr/>
          </p:nvGrpSpPr>
          <p:grpSpPr>
            <a:xfrm>
              <a:off x="7515014" y="2333501"/>
              <a:ext cx="1769590" cy="2349546"/>
              <a:chOff x="7443703" y="1088208"/>
              <a:chExt cx="1769590" cy="2349546"/>
            </a:xfrm>
            <a:grpFill/>
          </p:grpSpPr>
          <p:sp>
            <p:nvSpPr>
              <p:cNvPr id="14" name="Rounded Rectangle 13"/>
              <p:cNvSpPr/>
              <p:nvPr/>
            </p:nvSpPr>
            <p:spPr>
              <a:xfrm>
                <a:off x="7443703" y="1088208"/>
                <a:ext cx="1769590" cy="234954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fillRef>
              <a:effectRef idx="3">
                <a:schemeClr val="accent1">
                  <a:alpha val="90000"/>
                  <a:hueOff val="0"/>
                  <a:satOff val="0"/>
                  <a:lumOff val="0"/>
                  <a:alphaOff val="-3000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7495533" y="1140038"/>
                <a:ext cx="1665930" cy="22458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/>
                  <a:t>2020 </a:t>
                </a:r>
                <a:r>
                  <a:rPr lang="ka-GE" sz="1600" b="1" kern="1200" dirty="0" smtClean="0"/>
                  <a:t>მაისი</a:t>
                </a:r>
                <a:endParaRPr lang="ka-GE" sz="1600" b="1" kern="1200" dirty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ქ. თბილისში, ქ,ქუთაისში და ქ. ბათუმში მომსახურების მიმწოდებელი </a:t>
                </a:r>
                <a:r>
                  <a:rPr lang="ka-GE" sz="1600" b="1" kern="1200" dirty="0"/>
                  <a:t>- </a:t>
                </a:r>
                <a:endParaRPr lang="ka-GE" sz="1600" b="1" kern="1200" dirty="0" smtClean="0"/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600" b="1" kern="1200" dirty="0" smtClean="0"/>
                  <a:t>რეგისტრირებული </a:t>
                </a:r>
                <a:r>
                  <a:rPr lang="ka-GE" sz="1600" b="1" kern="1200" dirty="0"/>
                  <a:t>ბენეფიციარი &gt;13,000</a:t>
                </a:r>
                <a:endParaRPr lang="en-US" sz="1600" b="1" kern="12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284604" y="3508274"/>
              <a:ext cx="375153" cy="438858"/>
              <a:chOff x="9390252" y="2043552"/>
              <a:chExt cx="375153" cy="438858"/>
            </a:xfrm>
            <a:grpFill/>
          </p:grpSpPr>
          <p:sp>
            <p:nvSpPr>
              <p:cNvPr id="29" name="Right Arrow 28"/>
              <p:cNvSpPr/>
              <p:nvPr/>
            </p:nvSpPr>
            <p:spPr>
              <a:xfrm>
                <a:off x="9390252" y="2043552"/>
                <a:ext cx="375153" cy="438858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noFill/>
            </p:spPr>
            <p:style>
              <a:lnRef idx="0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lnRef>
              <a:fill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fillRef>
              <a:effectRef idx="3">
                <a:schemeClr val="accent1">
                  <a:shade val="90000"/>
                  <a:hueOff val="375112"/>
                  <a:satOff val="-6927"/>
                  <a:lumOff val="321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ight Arrow 4"/>
              <p:cNvSpPr/>
              <p:nvPr/>
            </p:nvSpPr>
            <p:spPr>
              <a:xfrm>
                <a:off x="9390252" y="2131324"/>
                <a:ext cx="262607" cy="2633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6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8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383413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dirty="0"/>
              <a:t>პირველადი </a:t>
            </a:r>
            <a:r>
              <a:rPr lang="ka-GE" dirty="0" smtClean="0"/>
              <a:t>ჯანდაცვის რეფორმა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984249"/>
            <a:ext cx="11237976" cy="31089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000" b="1" dirty="0">
                <a:latin typeface="Sylfaen" panose="010A0502050306030303" pitchFamily="18" charset="0"/>
              </a:rPr>
              <a:t>„</a:t>
            </a:r>
            <a:r>
              <a:rPr lang="en-US" sz="2000" b="1" dirty="0" err="1">
                <a:latin typeface="Sylfaen" panose="010A0502050306030303" pitchFamily="18" charset="0"/>
              </a:rPr>
              <a:t>საყოველთაო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ჯანდაცვაზე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გადასვლის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მიზნით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გასატარებელ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ზოგიერთ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ღონისძიებათა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შესახებ</a:t>
            </a:r>
            <a:r>
              <a:rPr lang="en-US" sz="2000" b="1" dirty="0">
                <a:latin typeface="Sylfaen" panose="010A0502050306030303" pitchFamily="18" charset="0"/>
              </a:rPr>
              <a:t>“ </a:t>
            </a:r>
            <a:r>
              <a:rPr lang="en-US" sz="2000" b="1" dirty="0" err="1">
                <a:latin typeface="Sylfaen" panose="010A0502050306030303" pitchFamily="18" charset="0"/>
              </a:rPr>
              <a:t>საქართველოს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მთავრობის</a:t>
            </a:r>
            <a:r>
              <a:rPr lang="en-US" sz="2000" b="1" dirty="0">
                <a:latin typeface="Sylfaen" panose="010A0502050306030303" pitchFamily="18" charset="0"/>
              </a:rPr>
              <a:t> 2013 </a:t>
            </a:r>
            <a:r>
              <a:rPr lang="en-US" sz="2000" b="1" dirty="0" err="1">
                <a:latin typeface="Sylfaen" panose="010A0502050306030303" pitchFamily="18" charset="0"/>
              </a:rPr>
              <a:t>წლის</a:t>
            </a:r>
            <a:r>
              <a:rPr lang="en-US" sz="2000" b="1" dirty="0">
                <a:latin typeface="Sylfaen" panose="010A0502050306030303" pitchFamily="18" charset="0"/>
              </a:rPr>
              <a:t> 21 </a:t>
            </a:r>
            <a:r>
              <a:rPr lang="en-US" sz="2000" b="1" dirty="0" err="1">
                <a:latin typeface="Sylfaen" panose="010A0502050306030303" pitchFamily="18" charset="0"/>
              </a:rPr>
              <a:t>თებერვლის</a:t>
            </a:r>
            <a:r>
              <a:rPr lang="en-US" sz="2000" b="1" dirty="0">
                <a:latin typeface="Sylfaen" panose="010A0502050306030303" pitchFamily="18" charset="0"/>
              </a:rPr>
              <a:t> №36 </a:t>
            </a:r>
            <a:r>
              <a:rPr lang="en-US" sz="2000" b="1" dirty="0" err="1">
                <a:latin typeface="Sylfaen" panose="010A0502050306030303" pitchFamily="18" charset="0"/>
              </a:rPr>
              <a:t>დადგენილებაში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ცვლილების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შეტანის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 smtClean="0">
                <a:latin typeface="Sylfaen" panose="010A0502050306030303" pitchFamily="18" charset="0"/>
              </a:rPr>
              <a:t>თაობაზე</a:t>
            </a:r>
            <a:r>
              <a:rPr lang="ka-GE" sz="2000" b="1" dirty="0" smtClean="0">
                <a:latin typeface="Sylfaen" panose="010A0502050306030303" pitchFamily="18" charset="0"/>
              </a:rPr>
              <a:t>“ </a:t>
            </a:r>
            <a:r>
              <a:rPr lang="en-US" sz="2000" b="1" dirty="0" err="1" smtClean="0">
                <a:latin typeface="Sylfaen" panose="010A0502050306030303" pitchFamily="18" charset="0"/>
              </a:rPr>
              <a:t>საქართველოს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მთავრობის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</a:rPr>
              <a:t>2020 </a:t>
            </a:r>
            <a:r>
              <a:rPr lang="en-US" sz="2000" b="1" dirty="0" err="1">
                <a:latin typeface="Sylfaen" panose="010A0502050306030303" pitchFamily="18" charset="0"/>
              </a:rPr>
              <a:t>წლის</a:t>
            </a:r>
            <a:r>
              <a:rPr lang="en-US" sz="2000" b="1" dirty="0">
                <a:latin typeface="Sylfaen" panose="010A0502050306030303" pitchFamily="18" charset="0"/>
              </a:rPr>
              <a:t> 9</a:t>
            </a:r>
            <a:r>
              <a:rPr lang="ka-GE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იანვ</a:t>
            </a:r>
            <a:r>
              <a:rPr lang="ka-GE" sz="2000" b="1" dirty="0">
                <a:latin typeface="Sylfaen" panose="010A0502050306030303" pitchFamily="18" charset="0"/>
              </a:rPr>
              <a:t>რის </a:t>
            </a:r>
            <a:r>
              <a:rPr lang="ka-GE" sz="2000" b="1" dirty="0" smtClean="0">
                <a:latin typeface="Sylfaen" panose="010A0502050306030303" pitchFamily="18" charset="0"/>
              </a:rPr>
              <a:t>N15 დადგენილებით საყოველთაო ჯანმრთელობის დაცვის პროგრამაში განისაზღვრა გეგმური ამბულატორიის მომსახურების მიმწოდებელი დაწესებულებების სელექციის პირობები და ვალდებულებები </a:t>
            </a:r>
            <a:endParaRPr lang="ka-GE" sz="20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0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სელექციის კრიტერიუმი (1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536192"/>
            <a:ext cx="11237976" cy="479145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>
                <a:latin typeface="Sylfaen" panose="010A0502050306030303" pitchFamily="18" charset="0"/>
              </a:rPr>
              <a:t>2020 </a:t>
            </a:r>
            <a:r>
              <a:rPr lang="en-US" sz="2600" b="1" dirty="0" err="1">
                <a:latin typeface="Sylfaen" panose="010A0502050306030303" pitchFamily="18" charset="0"/>
              </a:rPr>
              <a:t>წლის</a:t>
            </a:r>
            <a:r>
              <a:rPr lang="en-US" sz="2600" b="1" dirty="0">
                <a:latin typeface="Sylfaen" panose="010A0502050306030303" pitchFamily="18" charset="0"/>
              </a:rPr>
              <a:t> 1 </a:t>
            </a:r>
            <a:r>
              <a:rPr lang="en-US" sz="2600" b="1" dirty="0" err="1">
                <a:latin typeface="Sylfaen" panose="010A0502050306030303" pitchFamily="18" charset="0"/>
              </a:rPr>
              <a:t>მაისიდან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თვითმმართველ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ქალაქებში</a:t>
            </a:r>
            <a:r>
              <a:rPr lang="en-US" sz="2600" b="1" dirty="0">
                <a:latin typeface="Sylfaen" panose="010A0502050306030303" pitchFamily="18" charset="0"/>
              </a:rPr>
              <a:t> – ქ. </a:t>
            </a:r>
            <a:r>
              <a:rPr lang="en-US" sz="2600" b="1" dirty="0" err="1">
                <a:latin typeface="Sylfaen" panose="010A0502050306030303" pitchFamily="18" charset="0"/>
              </a:rPr>
              <a:t>თბილისში</a:t>
            </a:r>
            <a:r>
              <a:rPr lang="en-US" sz="2600" b="1" dirty="0">
                <a:latin typeface="Sylfaen" panose="010A0502050306030303" pitchFamily="18" charset="0"/>
              </a:rPr>
              <a:t>, ქ. </a:t>
            </a:r>
            <a:r>
              <a:rPr lang="en-US" sz="2600" b="1" dirty="0" err="1">
                <a:latin typeface="Sylfaen" panose="010A0502050306030303" pitchFamily="18" charset="0"/>
              </a:rPr>
              <a:t>ბათუმსა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და</a:t>
            </a:r>
            <a:r>
              <a:rPr lang="en-US" sz="2600" b="1" dirty="0">
                <a:latin typeface="Sylfaen" panose="010A0502050306030303" pitchFamily="18" charset="0"/>
              </a:rPr>
              <a:t> ქ. </a:t>
            </a:r>
            <a:r>
              <a:rPr lang="en-US" sz="2600" b="1" dirty="0" err="1">
                <a:latin typeface="Sylfaen" panose="010A0502050306030303" pitchFamily="18" charset="0"/>
              </a:rPr>
              <a:t>ქუთაისში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 smtClean="0">
                <a:latin typeface="Sylfaen" panose="010A0502050306030303" pitchFamily="18" charset="0"/>
              </a:rPr>
              <a:t>გეგმური</a:t>
            </a:r>
            <a:r>
              <a:rPr lang="en-US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ამბულატორიული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მიმწოდებელია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დაწესებულება</a:t>
            </a:r>
            <a:r>
              <a:rPr lang="en-US" sz="2600" b="1" dirty="0">
                <a:latin typeface="Sylfaen" panose="010A0502050306030303" pitchFamily="18" charset="0"/>
              </a:rPr>
              <a:t> (</a:t>
            </a:r>
            <a:r>
              <a:rPr lang="en-US" sz="2600" b="1" dirty="0" err="1">
                <a:latin typeface="Sylfaen" panose="010A0502050306030303" pitchFamily="18" charset="0"/>
              </a:rPr>
              <a:t>ასეთი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გაწევის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ფაქტობრივი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მისამართის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მიხედვით</a:t>
            </a:r>
            <a:r>
              <a:rPr lang="en-US" sz="2600" b="1" dirty="0" smtClean="0">
                <a:latin typeface="Sylfaen" panose="010A0502050306030303" pitchFamily="18" charset="0"/>
              </a:rPr>
              <a:t>)</a:t>
            </a:r>
            <a:r>
              <a:rPr lang="ka-GE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 smtClean="0">
                <a:latin typeface="Sylfaen" panose="010A0502050306030303" pitchFamily="18" charset="0"/>
              </a:rPr>
              <a:t>რომელსაც</a:t>
            </a:r>
            <a:r>
              <a:rPr lang="en-US" sz="2600" b="1" dirty="0">
                <a:latin typeface="Sylfaen" panose="010A0502050306030303" pitchFamily="18" charset="0"/>
              </a:rPr>
              <a:t>, 2020 </a:t>
            </a:r>
            <a:r>
              <a:rPr lang="en-US" sz="2600" b="1" dirty="0" err="1">
                <a:latin typeface="Sylfaen" panose="010A0502050306030303" pitchFamily="18" charset="0"/>
              </a:rPr>
              <a:t>წლის</a:t>
            </a:r>
            <a:r>
              <a:rPr lang="en-US" sz="2600" b="1" dirty="0">
                <a:latin typeface="Sylfaen" panose="010A0502050306030303" pitchFamily="18" charset="0"/>
              </a:rPr>
              <a:t> 30 </a:t>
            </a:r>
            <a:r>
              <a:rPr lang="en-US" sz="2600" b="1" dirty="0" err="1">
                <a:latin typeface="Sylfaen" panose="010A0502050306030303" pitchFamily="18" charset="0"/>
              </a:rPr>
              <a:t>აპრილის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მდგომარეობით</a:t>
            </a:r>
            <a:r>
              <a:rPr lang="en-US" sz="2600" b="1" dirty="0">
                <a:latin typeface="Sylfaen" panose="010A0502050306030303" pitchFamily="18" charset="0"/>
              </a:rPr>
              <a:t>, </a:t>
            </a:r>
            <a:r>
              <a:rPr lang="en-US" sz="2600" b="1" dirty="0" err="1">
                <a:latin typeface="Sylfaen" panose="010A0502050306030303" pitchFamily="18" charset="0"/>
              </a:rPr>
              <a:t>რეგისტრირებული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ჰყავს</a:t>
            </a:r>
            <a:r>
              <a:rPr lang="en-US" sz="2600" b="1" dirty="0">
                <a:latin typeface="Sylfaen" panose="010A0502050306030303" pitchFamily="18" charset="0"/>
              </a:rPr>
              <a:t> 13,000 </a:t>
            </a:r>
            <a:r>
              <a:rPr lang="en-US" sz="2600" b="1" dirty="0" err="1">
                <a:latin typeface="Sylfaen" panose="010A0502050306030303" pitchFamily="18" charset="0"/>
              </a:rPr>
              <a:t>და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მეტი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ბენეფიციარი</a:t>
            </a:r>
            <a:r>
              <a:rPr lang="en-US" sz="2600" b="1" dirty="0">
                <a:latin typeface="Sylfaen" panose="010A0502050306030303" pitchFamily="18" charset="0"/>
              </a:rPr>
              <a:t> (</a:t>
            </a:r>
            <a:r>
              <a:rPr lang="en-US" sz="2600" b="1" dirty="0" err="1">
                <a:latin typeface="Sylfaen" panose="010A0502050306030303" pitchFamily="18" charset="0"/>
              </a:rPr>
              <a:t>ძირითადი</a:t>
            </a:r>
            <a:r>
              <a:rPr lang="en-US" sz="2600" b="1" dirty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კონტინგენტი</a:t>
            </a:r>
            <a:r>
              <a:rPr lang="en-US" sz="2600" b="1" dirty="0">
                <a:latin typeface="Sylfaen" panose="010A0502050306030303" pitchFamily="18" charset="0"/>
              </a:rPr>
              <a:t>). </a:t>
            </a:r>
            <a:endParaRPr lang="ka-GE" sz="2600" b="1" dirty="0" smtClean="0">
              <a:latin typeface="Sylfaen" panose="010A0502050306030303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err="1" smtClean="0">
                <a:latin typeface="Sylfaen" panose="010A0502050306030303" pitchFamily="18" charset="0"/>
              </a:rPr>
              <a:t>გამონაკლისი</a:t>
            </a:r>
            <a:r>
              <a:rPr lang="en-US" sz="2600" b="1" dirty="0" smtClean="0">
                <a:latin typeface="Sylfaen" panose="010A0502050306030303" pitchFamily="18" charset="0"/>
              </a:rPr>
              <a:t> </a:t>
            </a:r>
            <a:r>
              <a:rPr lang="en-US" sz="2600" b="1" dirty="0" err="1">
                <a:latin typeface="Sylfaen" panose="010A0502050306030303" pitchFamily="18" charset="0"/>
              </a:rPr>
              <a:t>დაიშვება</a:t>
            </a:r>
            <a:r>
              <a:rPr lang="en-US" sz="2600" b="1" dirty="0">
                <a:latin typeface="Sylfaen" panose="010A0502050306030303" pitchFamily="18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ქალაქების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მუნიციპალიტეტებში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არსებულ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დაბებსა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სოფლებში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მდებარე</a:t>
            </a:r>
            <a:r>
              <a:rPr lang="en-US" sz="2600" dirty="0">
                <a:latin typeface="Sylfaen" panose="010A0502050306030303" pitchFamily="18" charset="0"/>
              </a:rPr>
              <a:t> სამედიცინო </a:t>
            </a:r>
            <a:r>
              <a:rPr lang="en-US" sz="2600" dirty="0" err="1">
                <a:latin typeface="Sylfaen" panose="010A0502050306030303" pitchFamily="18" charset="0"/>
              </a:rPr>
              <a:t>დაწესებულებებზე</a:t>
            </a:r>
            <a:r>
              <a:rPr lang="en-US" sz="2600" dirty="0" smtClean="0">
                <a:latin typeface="Sylfaen" panose="010A0502050306030303" pitchFamily="18" charset="0"/>
              </a:rPr>
              <a:t>;</a:t>
            </a:r>
            <a:endParaRPr lang="ka-GE" sz="2600" dirty="0" smtClean="0">
              <a:latin typeface="Sylfaen" panose="010A0502050306030303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იძულებით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გადაადგილებულ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პირთა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საოჯახო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მედიცინის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ცენტრებზე</a:t>
            </a:r>
            <a:r>
              <a:rPr lang="en-US" sz="2600" dirty="0" smtClean="0">
                <a:latin typeface="Sylfaen" panose="010A0502050306030303" pitchFamily="18" charset="0"/>
              </a:rPr>
              <a:t>;</a:t>
            </a:r>
            <a:endParaRPr lang="ka-GE" sz="2600" dirty="0" smtClean="0">
              <a:latin typeface="Sylfaen" panose="010A0502050306030303" pitchFamily="18" charset="0"/>
            </a:endParaRPr>
          </a:p>
          <a:p>
            <a:pPr lvl="1" algn="just">
              <a:spcBef>
                <a:spcPts val="1200"/>
              </a:spcBef>
            </a:pPr>
            <a:r>
              <a:rPr lang="en-US" sz="2600" dirty="0" err="1" smtClean="0">
                <a:latin typeface="Sylfaen" panose="010A0502050306030303" pitchFamily="18" charset="0"/>
              </a:rPr>
              <a:t>გეოგრაფიული</a:t>
            </a:r>
            <a:r>
              <a:rPr lang="en-US" sz="2600" dirty="0" smtClean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ხელმისაწვდომობის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გათვალისწინებით</a:t>
            </a:r>
            <a:r>
              <a:rPr lang="en-US" sz="2600" dirty="0">
                <a:latin typeface="Sylfaen" panose="010A0502050306030303" pitchFamily="18" charset="0"/>
              </a:rPr>
              <a:t>, სამედიცინო </a:t>
            </a:r>
            <a:r>
              <a:rPr lang="en-US" sz="2600" dirty="0" err="1">
                <a:latin typeface="Sylfaen" panose="010A0502050306030303" pitchFamily="18" charset="0"/>
              </a:rPr>
              <a:t>დაწესებულებებზე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რომელთა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ჩამონათვალი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განისაზღვრება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საქართველოს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ოკუპირებული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ტერიტორიებიდან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დევნილთა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შრომის</a:t>
            </a:r>
            <a:r>
              <a:rPr lang="en-US" sz="2600" dirty="0">
                <a:latin typeface="Sylfaen" panose="010A0502050306030303" pitchFamily="18" charset="0"/>
              </a:rPr>
              <a:t>, </a:t>
            </a:r>
            <a:r>
              <a:rPr lang="en-US" sz="2600" dirty="0" err="1">
                <a:latin typeface="Sylfaen" panose="010A0502050306030303" pitchFamily="18" charset="0"/>
              </a:rPr>
              <a:t>ჯანმრთელობისა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სოციალური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დაცვის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მინისტრის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>
                <a:latin typeface="Sylfaen" panose="010A0502050306030303" pitchFamily="18" charset="0"/>
              </a:rPr>
              <a:t>სამართლებრივი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en-US" sz="2600" dirty="0" err="1" smtClean="0">
                <a:latin typeface="Sylfaen" panose="010A0502050306030303" pitchFamily="18" charset="0"/>
              </a:rPr>
              <a:t>აქტით</a:t>
            </a:r>
            <a:r>
              <a:rPr lang="en-US" sz="2600" dirty="0">
                <a:latin typeface="Sylfaen" panose="010A0502050306030303" pitchFamily="18" charset="0"/>
              </a:rPr>
              <a:t>.</a:t>
            </a:r>
            <a:endParaRPr lang="ka-GE" sz="26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8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235075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სელექციის </a:t>
            </a:r>
            <a:r>
              <a:rPr lang="ka-GE" sz="3600" dirty="0"/>
              <a:t>კრიტერიუმი </a:t>
            </a:r>
            <a:r>
              <a:rPr lang="ka-GE" sz="3600" dirty="0" smtClean="0"/>
              <a:t>(2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" y="1938529"/>
            <a:ext cx="11237976" cy="315468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800" b="1" dirty="0" err="1" smtClean="0">
                <a:latin typeface="Sylfaen" panose="010A0502050306030303" pitchFamily="18" charset="0"/>
              </a:rPr>
              <a:t>უზრუნველყო</a:t>
            </a:r>
            <a:r>
              <a:rPr lang="ka-GE" sz="1800" b="1" dirty="0" smtClean="0">
                <a:latin typeface="Sylfaen" panose="010A0502050306030303" pitchFamily="18" charset="0"/>
              </a:rPr>
              <a:t>ფ</a:t>
            </a:r>
            <a:r>
              <a:rPr lang="en-US" sz="1800" b="1" dirty="0" smtClean="0">
                <a:latin typeface="Sylfaen" panose="010A0502050306030303" pitchFamily="18" charset="0"/>
              </a:rPr>
              <a:t>ს </a:t>
            </a:r>
            <a:r>
              <a:rPr lang="en-US" sz="1800" b="1" dirty="0" err="1">
                <a:latin typeface="Sylfaen" panose="010A0502050306030303" pitchFamily="18" charset="0"/>
              </a:rPr>
              <a:t>პროგრამის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გეგმური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ამბულატორიული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კომპონენტით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გათვალისწინებულ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კლინიკო-ლაბორატორიულ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კვლევებს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ადგილზე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და</a:t>
            </a:r>
            <a:r>
              <a:rPr lang="en-US" sz="1800" b="1" dirty="0">
                <a:latin typeface="Sylfaen" panose="010A0502050306030303" pitchFamily="18" charset="0"/>
              </a:rPr>
              <a:t>/</a:t>
            </a:r>
            <a:r>
              <a:rPr lang="en-US" sz="1800" b="1" dirty="0" err="1">
                <a:latin typeface="Sylfaen" panose="010A0502050306030303" pitchFamily="18" charset="0"/>
              </a:rPr>
              <a:t>ან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ახორციელებს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ბიოლოგიური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მასალის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ნიმუშების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აღებას</a:t>
            </a:r>
            <a:r>
              <a:rPr lang="en-US" sz="1800" b="1" dirty="0">
                <a:latin typeface="Sylfaen" panose="010A0502050306030303" pitchFamily="18" charset="0"/>
              </a:rPr>
              <a:t>/</a:t>
            </a:r>
            <a:r>
              <a:rPr lang="en-US" sz="1800" b="1" dirty="0" err="1">
                <a:latin typeface="Sylfaen" panose="010A0502050306030303" pitchFamily="18" charset="0"/>
              </a:rPr>
              <a:t>ჩაბარებას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და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სხვა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სათანადო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დაწესებულებაში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ტრანსპორტირებას</a:t>
            </a:r>
            <a:r>
              <a:rPr lang="en-US" sz="1800" b="1" dirty="0">
                <a:latin typeface="Sylfaen" panose="010A0502050306030303" pitchFamily="18" charset="0"/>
              </a:rPr>
              <a:t>, </a:t>
            </a:r>
            <a:r>
              <a:rPr lang="en-US" sz="1800" b="1" dirty="0" err="1">
                <a:latin typeface="Sylfaen" panose="010A0502050306030303" pitchFamily="18" charset="0"/>
              </a:rPr>
              <a:t>ასევე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პასუხების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უკან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დაბრუნებას</a:t>
            </a:r>
            <a:r>
              <a:rPr lang="en-US" sz="1800" b="1" dirty="0">
                <a:latin typeface="Sylfaen" panose="010A0502050306030303" pitchFamily="18" charset="0"/>
              </a:rPr>
              <a:t>, </a:t>
            </a:r>
            <a:r>
              <a:rPr lang="en-US" sz="1800" b="1" dirty="0" err="1">
                <a:latin typeface="Sylfaen" panose="010A0502050306030303" pitchFamily="18" charset="0"/>
              </a:rPr>
              <a:t>მოქმედი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კანონმდებლობით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განსაზღვრული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წესის</a:t>
            </a:r>
            <a:r>
              <a:rPr lang="en-US" sz="1800" b="1" dirty="0">
                <a:latin typeface="Sylfaen" panose="010A0502050306030303" pitchFamily="18" charset="0"/>
              </a:rPr>
              <a:t> </a:t>
            </a:r>
            <a:r>
              <a:rPr lang="en-US" sz="1800" b="1" dirty="0" err="1">
                <a:latin typeface="Sylfaen" panose="010A0502050306030303" pitchFamily="18" charset="0"/>
              </a:rPr>
              <a:t>შესაბამისად</a:t>
            </a:r>
            <a:r>
              <a:rPr lang="en-US" sz="1800" b="1" dirty="0" smtClean="0">
                <a:latin typeface="Sylfaen" panose="010A0502050306030303" pitchFamily="18" charset="0"/>
              </a:rPr>
              <a:t>.</a:t>
            </a:r>
            <a:endParaRPr lang="en-US" sz="18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6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01"/>
            <a:ext cx="10515600" cy="1116203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მიმწოდებელი დაწესებულებების ვალდებულებები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" y="1856233"/>
            <a:ext cx="11237976" cy="4114799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Sylfaen" panose="010A0502050306030303" pitchFamily="18" charset="0"/>
              </a:rPr>
              <a:t>პჯდ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მომსახურების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მიწოდება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აწარმოოს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პჯდ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გუნდის</a:t>
            </a:r>
            <a:r>
              <a:rPr lang="en-US" sz="2000" dirty="0">
                <a:latin typeface="Sylfaen" panose="010A0502050306030303" pitchFamily="18" charset="0"/>
              </a:rPr>
              <a:t> (</a:t>
            </a:r>
            <a:r>
              <a:rPr lang="en-US" sz="2000" dirty="0" err="1">
                <a:latin typeface="Sylfaen" panose="010A0502050306030303" pitchFamily="18" charset="0"/>
              </a:rPr>
              <a:t>ოჯახის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ან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უბნის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ექიმი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ექთანი</a:t>
            </a:r>
            <a:r>
              <a:rPr lang="en-US" sz="2000" dirty="0">
                <a:latin typeface="Sylfaen" panose="010A0502050306030303" pitchFamily="18" charset="0"/>
              </a:rPr>
              <a:t>) </a:t>
            </a:r>
            <a:r>
              <a:rPr lang="en-US" sz="2000" dirty="0" err="1">
                <a:latin typeface="Sylfaen" panose="010A0502050306030303" pitchFamily="18" charset="0"/>
              </a:rPr>
              <a:t>მეშვეობით</a:t>
            </a:r>
            <a:r>
              <a:rPr lang="en-US" sz="2000" dirty="0">
                <a:latin typeface="Sylfaen" panose="010A0502050306030303" pitchFamily="18" charset="0"/>
              </a:rPr>
              <a:t>;</a:t>
            </a:r>
          </a:p>
          <a:p>
            <a:r>
              <a:rPr lang="en-US" sz="2000" dirty="0" smtClean="0">
                <a:latin typeface="Sylfaen" panose="010A0502050306030303" pitchFamily="18" charset="0"/>
              </a:rPr>
              <a:t>1 </a:t>
            </a:r>
            <a:r>
              <a:rPr lang="en-US" sz="2000" dirty="0" err="1">
                <a:latin typeface="Sylfaen" panose="010A0502050306030303" pitchFamily="18" charset="0"/>
              </a:rPr>
              <a:t>პჯდ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გუნდთან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მიმაგრებული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მოსახლეობის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საერთო</a:t>
            </a:r>
            <a:r>
              <a:rPr lang="en-US" sz="2000" dirty="0">
                <a:latin typeface="Sylfaen" panose="010A0502050306030303" pitchFamily="18" charset="0"/>
              </a:rPr>
              <a:t> (</a:t>
            </a:r>
            <a:r>
              <a:rPr lang="en-US" sz="2000" dirty="0" err="1">
                <a:latin typeface="Sylfaen" panose="010A0502050306030303" pitchFamily="18" charset="0"/>
              </a:rPr>
              <a:t>პროგრამული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არაპროგრამული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ბენეფიციარების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ჯამი</a:t>
            </a:r>
            <a:r>
              <a:rPr lang="en-US" sz="2000" dirty="0">
                <a:latin typeface="Sylfaen" panose="010A0502050306030303" pitchFamily="18" charset="0"/>
              </a:rPr>
              <a:t>) </a:t>
            </a:r>
            <a:r>
              <a:rPr lang="en-US" sz="2000" dirty="0" err="1">
                <a:latin typeface="Sylfaen" panose="010A0502050306030303" pitchFamily="18" charset="0"/>
              </a:rPr>
              <a:t>რაოდენობა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ka-GE" sz="2000" dirty="0" smtClean="0">
                <a:latin typeface="Sylfaen" panose="010A0502050306030303" pitchFamily="18" charset="0"/>
              </a:rPr>
              <a:t>უნდა </a:t>
            </a:r>
            <a:r>
              <a:rPr lang="en-US" sz="2000" dirty="0" err="1" smtClean="0">
                <a:latin typeface="Sylfaen" panose="010A0502050306030303" pitchFamily="18" charset="0"/>
              </a:rPr>
              <a:t>შეადგენდეს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არაუმეტეს</a:t>
            </a:r>
            <a:r>
              <a:rPr lang="en-US" sz="2000" dirty="0">
                <a:latin typeface="Sylfaen" panose="010A0502050306030303" pitchFamily="18" charset="0"/>
              </a:rPr>
              <a:t> 2,500 </a:t>
            </a:r>
            <a:r>
              <a:rPr lang="en-US" sz="2000" dirty="0" err="1">
                <a:latin typeface="Sylfaen" panose="010A0502050306030303" pitchFamily="18" charset="0"/>
              </a:rPr>
              <a:t>მოსახლეს</a:t>
            </a:r>
            <a:r>
              <a:rPr lang="en-US" sz="2000" dirty="0">
                <a:latin typeface="Sylfaen" panose="010A0502050306030303" pitchFamily="18" charset="0"/>
              </a:rPr>
              <a:t>;</a:t>
            </a:r>
          </a:p>
          <a:p>
            <a:r>
              <a:rPr lang="en-US" sz="2000" dirty="0" err="1" smtClean="0">
                <a:latin typeface="Sylfaen" panose="010A0502050306030303" pitchFamily="18" charset="0"/>
              </a:rPr>
              <a:t>მონაწილეობა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მიიღოს</a:t>
            </a:r>
            <a:r>
              <a:rPr lang="en-US" sz="2000" dirty="0">
                <a:latin typeface="Sylfaen" panose="010A0502050306030303" pitchFamily="18" charset="0"/>
              </a:rPr>
              <a:t> (</a:t>
            </a:r>
            <a:r>
              <a:rPr lang="en-US" sz="2000" dirty="0" err="1">
                <a:latin typeface="Sylfaen" panose="010A0502050306030303" pitchFamily="18" charset="0"/>
              </a:rPr>
              <a:t>დადგენილი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წესით</a:t>
            </a:r>
            <a:r>
              <a:rPr lang="en-US" sz="2000" dirty="0">
                <a:latin typeface="Sylfaen" panose="010A0502050306030303" pitchFamily="18" charset="0"/>
              </a:rPr>
              <a:t>) </a:t>
            </a:r>
            <a:r>
              <a:rPr lang="en-US" sz="2000" dirty="0" err="1">
                <a:latin typeface="Sylfaen" panose="010A0502050306030303" pitchFamily="18" charset="0"/>
              </a:rPr>
              <a:t>პრევენციულ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და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სკრინინგის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პროგრამებში</a:t>
            </a:r>
            <a:r>
              <a:rPr lang="en-US" sz="2000" dirty="0">
                <a:latin typeface="Sylfaen" panose="010A0502050306030303" pitchFamily="18" charset="0"/>
              </a:rPr>
              <a:t> (მ. შ., C </a:t>
            </a:r>
            <a:r>
              <a:rPr lang="en-US" sz="2000" dirty="0" err="1">
                <a:latin typeface="Sylfaen" panose="010A0502050306030303" pitchFamily="18" charset="0"/>
              </a:rPr>
              <a:t>ჰეპატიტი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ტუბერკულოზი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აივ</a:t>
            </a:r>
            <a:r>
              <a:rPr lang="en-US" sz="2000" dirty="0">
                <a:latin typeface="Sylfaen" panose="010A0502050306030303" pitchFamily="18" charset="0"/>
              </a:rPr>
              <a:t>/</a:t>
            </a:r>
            <a:r>
              <a:rPr lang="en-US" sz="2000" dirty="0" err="1">
                <a:latin typeface="Sylfaen" panose="010A0502050306030303" pitchFamily="18" charset="0"/>
              </a:rPr>
              <a:t>შიდსი</a:t>
            </a:r>
            <a:r>
              <a:rPr lang="en-US" sz="2000" dirty="0">
                <a:latin typeface="Sylfaen" panose="010A0502050306030303" pitchFamily="18" charset="0"/>
              </a:rPr>
              <a:t>, </a:t>
            </a:r>
            <a:r>
              <a:rPr lang="en-US" sz="2000" dirty="0" err="1">
                <a:latin typeface="Sylfaen" panose="010A0502050306030303" pitchFamily="18" charset="0"/>
              </a:rPr>
              <a:t>იმუნიზაცია</a:t>
            </a:r>
            <a:r>
              <a:rPr lang="en-US" sz="2000" dirty="0">
                <a:latin typeface="Sylfaen" panose="010A0502050306030303" pitchFamily="18" charset="0"/>
              </a:rPr>
              <a:t>);</a:t>
            </a:r>
          </a:p>
          <a:p>
            <a:r>
              <a:rPr lang="en-US" sz="2000" dirty="0" err="1" smtClean="0">
                <a:latin typeface="Sylfaen" panose="010A0502050306030303" pitchFamily="18" charset="0"/>
              </a:rPr>
              <a:t>უზრუნველყოს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ოჯახის</a:t>
            </a:r>
            <a:r>
              <a:rPr lang="en-US" sz="2000" dirty="0">
                <a:latin typeface="Sylfaen" panose="010A0502050306030303" pitchFamily="18" charset="0"/>
              </a:rPr>
              <a:t>/</a:t>
            </a:r>
            <a:r>
              <a:rPr lang="en-US" sz="2000" dirty="0" err="1">
                <a:latin typeface="Sylfaen" panose="010A0502050306030303" pitchFamily="18" charset="0"/>
              </a:rPr>
              <a:t>უბნის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ექიმების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ჩართულობა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უწყვეტი</a:t>
            </a:r>
            <a:r>
              <a:rPr lang="en-US" sz="2000" dirty="0">
                <a:latin typeface="Sylfaen" panose="010A0502050306030303" pitchFamily="18" charset="0"/>
              </a:rPr>
              <a:t> სამედიცინო </a:t>
            </a:r>
            <a:r>
              <a:rPr lang="en-US" sz="2000" dirty="0" err="1">
                <a:latin typeface="Sylfaen" panose="010A0502050306030303" pitchFamily="18" charset="0"/>
              </a:rPr>
              <a:t>განათლების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en-US" sz="2000" dirty="0" err="1">
                <a:latin typeface="Sylfaen" panose="010A0502050306030303" pitchFamily="18" charset="0"/>
              </a:rPr>
              <a:t>სისტემაში</a:t>
            </a:r>
            <a:r>
              <a:rPr lang="en-US" sz="2000" dirty="0">
                <a:latin typeface="Sylfaen" panose="010A05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195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4B1F-B54A-6D43-B363-A283A45D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(1)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602F-F522-CB45-93CB-5A9845532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 smtClean="0"/>
              <a:t>მომსახურების მიმწოდებლებმა 2020 </a:t>
            </a:r>
            <a:r>
              <a:rPr lang="ka-GE" b="1" dirty="0"/>
              <a:t>წლის </a:t>
            </a:r>
            <a:r>
              <a:rPr lang="ka-GE" b="1" dirty="0" smtClean="0"/>
              <a:t>1</a:t>
            </a:r>
            <a:r>
              <a:rPr lang="ka-GE" dirty="0" smtClean="0"/>
              <a:t> აპრილამდე </a:t>
            </a:r>
            <a:r>
              <a:rPr lang="ka-GE" dirty="0"/>
              <a:t>განმახორციელებელთან </a:t>
            </a:r>
            <a:r>
              <a:rPr lang="ka-GE" dirty="0" smtClean="0"/>
              <a:t>წარადგინეს </a:t>
            </a:r>
            <a:r>
              <a:rPr lang="ka-GE" dirty="0"/>
              <a:t>ინფორმაცია სპეციალური კითხვარის შესაბამისად</a:t>
            </a:r>
            <a:r>
              <a:rPr lang="ka-GE" dirty="0" smtClean="0"/>
              <a:t>, გეგმური ამბულატორიის კომპონენტში მონაწილეობის სურვილის თაობაზე;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ka-GE" b="1" dirty="0"/>
              <a:t>2020 წლის 1 </a:t>
            </a:r>
            <a:r>
              <a:rPr lang="ka-GE" b="1" dirty="0" smtClean="0"/>
              <a:t>მაისამდე შეიზღუდა </a:t>
            </a:r>
            <a:r>
              <a:rPr lang="ka-GE" dirty="0" smtClean="0"/>
              <a:t>(ერთეული გამონაკლისების გათვალისწინებით):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en-US" dirty="0"/>
              <a:t>7</a:t>
            </a:r>
            <a:r>
              <a:rPr lang="ka-GE" dirty="0"/>
              <a:t>,000 და მეტი  </a:t>
            </a:r>
            <a:r>
              <a:rPr lang="ka-GE" dirty="0" smtClean="0"/>
              <a:t>ბენეფიციარი;</a:t>
            </a:r>
            <a:endParaRPr lang="ka-GE" dirty="0"/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ka-GE" dirty="0" smtClean="0"/>
              <a:t>ბენეფიციარების </a:t>
            </a:r>
            <a:r>
              <a:rPr lang="ka-GE" dirty="0"/>
              <a:t>გადინება და შემოდინება იმ დაწესებულებებიდან, რომელებსაც რეგისტრირებული </a:t>
            </a:r>
            <a:r>
              <a:rPr lang="ka-GE" dirty="0" smtClean="0"/>
              <a:t>ჰყავდათ </a:t>
            </a:r>
            <a:r>
              <a:rPr lang="ka-GE" dirty="0"/>
              <a:t>13,000 და მეტი  </a:t>
            </a:r>
            <a:r>
              <a:rPr lang="ka-GE" dirty="0" smtClean="0"/>
              <a:t>ბენეფიციარი.</a:t>
            </a: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 marL="0" indent="0">
              <a:lnSpc>
                <a:spcPct val="170000"/>
              </a:lnSpc>
              <a:buNone/>
            </a:pPr>
            <a:endParaRPr lang="ka-GE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ka-GE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322A-AD7B-0044-B9FA-D2FB82C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/>
              <a:t>პროცესი </a:t>
            </a:r>
            <a:r>
              <a:rPr lang="ka-GE" sz="3600" dirty="0"/>
              <a:t>და განსაზღვრული ვადები (2)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61D7-9807-B545-BF46-F6D7BAB3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 smtClean="0">
                <a:latin typeface="+mj-lt"/>
              </a:rPr>
              <a:t>დაწესებულებებმა ახალი </a:t>
            </a:r>
            <a:r>
              <a:rPr lang="ka-GE" dirty="0">
                <a:latin typeface="+mj-lt"/>
              </a:rPr>
              <a:t>მოსარგებლეების რეგისტრაცია უნდა განახორციელონ სპეციალური სააღრიცხვო (მკაცრი აღრიცხვის) </a:t>
            </a:r>
            <a:r>
              <a:rPr lang="ka-GE" dirty="0" smtClean="0">
                <a:latin typeface="+mj-lt"/>
              </a:rPr>
              <a:t>დოკუმენტით (მოსარგებლის თანხმობის </a:t>
            </a:r>
            <a:r>
              <a:rPr lang="ka-GE" dirty="0">
                <a:latin typeface="+mj-lt"/>
              </a:rPr>
              <a:t>ფორმა);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ka-GE" dirty="0">
                <a:latin typeface="+mj-lt"/>
              </a:rPr>
              <a:t>იმ დაწესებულებებში, რომლებიც </a:t>
            </a:r>
            <a:r>
              <a:rPr lang="ka-GE" b="1" dirty="0">
                <a:latin typeface="+mj-lt"/>
              </a:rPr>
              <a:t>2020 წლის </a:t>
            </a:r>
            <a:r>
              <a:rPr lang="ka-GE" b="1" dirty="0" smtClean="0">
                <a:latin typeface="+mj-lt"/>
              </a:rPr>
              <a:t>3</a:t>
            </a:r>
            <a:r>
              <a:rPr lang="en-US" b="1" dirty="0" smtClean="0">
                <a:latin typeface="+mj-lt"/>
              </a:rPr>
              <a:t>0 </a:t>
            </a:r>
            <a:r>
              <a:rPr lang="ka-GE" b="1" dirty="0" smtClean="0">
                <a:latin typeface="+mj-lt"/>
              </a:rPr>
              <a:t>აპრილის </a:t>
            </a:r>
            <a:r>
              <a:rPr lang="ka-GE" dirty="0" smtClean="0">
                <a:latin typeface="+mj-lt"/>
              </a:rPr>
              <a:t>მდგომარეობით </a:t>
            </a:r>
            <a:r>
              <a:rPr lang="ka-GE" dirty="0">
                <a:latin typeface="+mj-lt"/>
              </a:rPr>
              <a:t>ვერ აკმაყოფილებენ სელექტიური კონტრაქტირების პირობებს, განხორციელდება </a:t>
            </a:r>
            <a:r>
              <a:rPr lang="ka-GE" dirty="0" smtClean="0">
                <a:latin typeface="+mj-lt"/>
              </a:rPr>
              <a:t>ბენეფიციარების</a:t>
            </a:r>
            <a:r>
              <a:rPr lang="en-US" dirty="0" smtClean="0">
                <a:latin typeface="+mj-lt"/>
              </a:rPr>
              <a:t> </a:t>
            </a:r>
            <a:r>
              <a:rPr lang="ka-GE" dirty="0" smtClean="0">
                <a:latin typeface="+mj-lt"/>
              </a:rPr>
              <a:t>ავტომატური </a:t>
            </a:r>
            <a:r>
              <a:rPr lang="ka-GE" dirty="0">
                <a:latin typeface="+mj-lt"/>
              </a:rPr>
              <a:t>გადამაგრება გეოგრაფიულად ახლოს მყოფ დაწესებულებებში, რომლებიც აკმაყოფილებენ განსაზღვრულ </a:t>
            </a:r>
            <a:r>
              <a:rPr lang="ka-GE" dirty="0" smtClean="0">
                <a:latin typeface="+mj-lt"/>
              </a:rPr>
              <a:t>პირობებს </a:t>
            </a:r>
            <a:r>
              <a:rPr lang="en-US" dirty="0" smtClean="0">
                <a:latin typeface="+mj-lt"/>
              </a:rPr>
              <a:t>(</a:t>
            </a:r>
            <a:r>
              <a:rPr lang="ka-GE" dirty="0" smtClean="0">
                <a:latin typeface="+mj-lt"/>
              </a:rPr>
              <a:t>აღნიშნულ </a:t>
            </a:r>
            <a:r>
              <a:rPr lang="ka-GE" dirty="0">
                <a:latin typeface="+mj-lt"/>
              </a:rPr>
              <a:t>ბენეფიციარს </a:t>
            </a:r>
            <a:r>
              <a:rPr lang="ka-GE" b="1" dirty="0">
                <a:latin typeface="+mj-lt"/>
              </a:rPr>
              <a:t>2 თვის შემდეგ </a:t>
            </a:r>
            <a:r>
              <a:rPr lang="ka-GE" dirty="0">
                <a:latin typeface="+mj-lt"/>
              </a:rPr>
              <a:t>მიეცემათ გეგმური ამბულატორიული მომსახურების მისაღებად საჭირო რეგისტრაციისთვის თავისუფალი არჩევანის გაკეთების </a:t>
            </a:r>
            <a:r>
              <a:rPr lang="ka-GE" dirty="0" smtClean="0">
                <a:latin typeface="+mj-lt"/>
              </a:rPr>
              <a:t>უფლება</a:t>
            </a:r>
            <a:r>
              <a:rPr lang="en-US" dirty="0" smtClean="0">
                <a:latin typeface="+mj-lt"/>
              </a:rPr>
              <a:t>)</a:t>
            </a:r>
            <a:r>
              <a:rPr lang="ka-GE" dirty="0" smtClean="0">
                <a:latin typeface="+mj-lt"/>
              </a:rPr>
              <a:t> </a:t>
            </a:r>
            <a:endParaRPr lang="ka-GE" dirty="0">
              <a:effectLst/>
              <a:latin typeface="+mj-lt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3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BA9D-5385-2E4B-A7A1-A4F35631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dirty="0"/>
              <a:t>პროცესი და განსაზღვრული ვადები </a:t>
            </a:r>
            <a:r>
              <a:rPr lang="ka-GE" sz="3600" dirty="0" smtClean="0"/>
              <a:t>(</a:t>
            </a:r>
            <a:r>
              <a:rPr lang="en-US" sz="3600" dirty="0" smtClean="0"/>
              <a:t>3</a:t>
            </a:r>
            <a:r>
              <a:rPr lang="ka-GE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C5049-19FD-934C-84D9-A1714633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2282825"/>
            <a:ext cx="10515600" cy="25360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ka-GE" sz="2000" dirty="0">
                <a:latin typeface="+mj-lt"/>
              </a:rPr>
              <a:t>დაწესებულებებს გეგმური ამბულატორიული მომსახურებისათვის  სააგენტოს მიერ გადამაგრებული ახალი მოსარგებლეების რეგისტრაცია  სპეციალური სააღრიცხვო (მკაცრი აღრიცხვის) დოკუმენტით (მოსარგებლის თანხმობის ფორმა) რეგისტრაცია არ მოეთხოვებათ 2020 წლის 1 ნოემბრამდე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79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1130</Words>
  <Application>Microsoft Office PowerPoint</Application>
  <PresentationFormat>Widescreen</PresentationFormat>
  <Paragraphs>337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BPG Banner ExtraSquare Caps</vt:lpstr>
      <vt:lpstr>Calibri</vt:lpstr>
      <vt:lpstr>Calibri Light</vt:lpstr>
      <vt:lpstr>Sylfaen</vt:lpstr>
      <vt:lpstr>Wingdings</vt:lpstr>
      <vt:lpstr>Office Theme</vt:lpstr>
      <vt:lpstr>პირველადი ჯანდაცვის საკოორდინაციო საბჭო  2020 წლის 30 აპრილი </vt:lpstr>
      <vt:lpstr>საყოველთაო ჯანდაცვის პროგრამა - პჯდ სერვისების განვითარების ტენდენციები </vt:lpstr>
      <vt:lpstr>პირველადი ჯანდაცვის რეფორმა </vt:lpstr>
      <vt:lpstr>სელექციის კრიტერიუმი (1)</vt:lpstr>
      <vt:lpstr>სელექციის კრიტერიუმი (2)</vt:lpstr>
      <vt:lpstr>მიმწოდებელი დაწესებულებების ვალდებულებები </vt:lpstr>
      <vt:lpstr>პროცესი და განსაზღვრული ვადები (1)</vt:lpstr>
      <vt:lpstr>პროცესი და განსაზღვრული ვადები (2)</vt:lpstr>
      <vt:lpstr>პროცესი და განსაზღვრული ვადები (3)</vt:lpstr>
      <vt:lpstr>გამონაკლისები (1)</vt:lpstr>
      <vt:lpstr>გამონაკლისები (2)</vt:lpstr>
      <vt:lpstr>PowerPoint Presentation</vt:lpstr>
      <vt:lpstr>PowerPoint Presentation</vt:lpstr>
      <vt:lpstr>PowerPoint Presentation</vt:lpstr>
      <vt:lpstr>პჯდ მომსახურება ქ. ბათუმში </vt:lpstr>
      <vt:lpstr>პჯდ მომსახურება ქ. თბილისში, ქ. ბათუმში, ქ.ქუთაისში </vt:lpstr>
      <vt:lpstr>პირველადი ჯანდაცვის მომსახურება ქ.ქუთაისში - ანალიზი</vt:lpstr>
      <vt:lpstr>PowerPoint Presentation</vt:lpstr>
      <vt:lpstr>მადლობა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პირველადი ჯანმრთელობის დაცვის (პჯდ) რეფორმა</dc:title>
  <dc:creator>Lika Gamgebeli</dc:creator>
  <cp:lastModifiedBy>Lela Tsotsoria</cp:lastModifiedBy>
  <cp:revision>25</cp:revision>
  <dcterms:created xsi:type="dcterms:W3CDTF">2019-11-12T13:34:34Z</dcterms:created>
  <dcterms:modified xsi:type="dcterms:W3CDTF">2020-04-30T11:31:49Z</dcterms:modified>
</cp:coreProperties>
</file>